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00" r:id="rId3"/>
    <p:sldId id="257" r:id="rId4"/>
    <p:sldId id="302" r:id="rId5"/>
    <p:sldId id="260" r:id="rId6"/>
    <p:sldId id="261" r:id="rId7"/>
    <p:sldId id="263" r:id="rId8"/>
    <p:sldId id="303" r:id="rId9"/>
    <p:sldId id="301" r:id="rId10"/>
    <p:sldId id="304" r:id="rId11"/>
    <p:sldId id="305" r:id="rId12"/>
    <p:sldId id="264" r:id="rId13"/>
    <p:sldId id="306" r:id="rId14"/>
    <p:sldId id="307" r:id="rId15"/>
    <p:sldId id="308" r:id="rId16"/>
    <p:sldId id="309" r:id="rId17"/>
    <p:sldId id="310" r:id="rId18"/>
    <p:sldId id="311" r:id="rId19"/>
    <p:sldId id="313" r:id="rId20"/>
    <p:sldId id="312" r:id="rId21"/>
    <p:sldId id="298" r:id="rId22"/>
    <p:sldId id="25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4DF0E-F255-C1C5-5F91-476FA309C7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47593E-411C-60C5-C9C1-634A06C28D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2927C-04AD-0721-8315-67C2643A5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A1D37-9D4E-5BAB-6595-2EDF6F9B6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72CFB-E9AE-329B-BED5-E5B81D4B0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2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EDFB-3A4D-2FBA-77F3-9B510E2B5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4DB09A-D630-106B-C300-FF1A850CE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15870-AEED-C132-627D-92EDFF82E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E7DA9-7208-EF97-F01F-DBB4C651F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EA564-A910-CAB5-BEED-9ABEFE835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6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71C440-40AC-801A-42C6-8B6DCDBC59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6EA705-AF39-43AE-C65A-38E87A499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7E2FE-2F89-00E0-2135-0DACD57D3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2A296-DE40-FD76-0082-C3E3933F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0A7B6-17F3-2D71-2AFB-C07FFC10E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8951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08F33-3E97-E88F-8364-3981EA819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96C77-E453-E9E0-7D82-83168891B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B43E6-8B8F-FB3E-89BD-C48F80E55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86ED9-5FF1-372F-F325-8CE072651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9FC8A-CA34-2AF7-7849-2B7D26976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AFB7B-7562-AAFA-997A-4A66F3261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AEC02-1DBD-945C-29C5-7D7174451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59671A-A5B5-D476-79E2-D7BE95865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67F0D-AAAA-9C6B-2C0E-DDDC75F57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C5AA9-C98C-19B8-75AB-E39469E1D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7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0F59E-175E-E2CE-F7EB-3E0AF3A2D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8D060-D019-86FB-6D47-9B72F68C86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B4AF56-A6BF-34CA-7CED-E092A4EF5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02388-557C-D2F4-0EB6-3E3409DF2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11214-6CBD-00EC-8B92-4F732E3A0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354B64-1B43-E7A6-7CC9-D9A81E8B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0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C0FF4-1276-9D16-42B7-08BC5C500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533B1E-2CED-4108-4FFC-49AD1A2D2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46085B-AD6E-EEB4-E3F4-15215F63E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FB3D00-F131-AF9C-2F46-0C22CE61E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825148-7469-C94D-0D41-B3274BDD3D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A5BBBC-BE24-E270-9A11-5B2E1037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E8A322-8800-6AF9-CA18-B47AA7E86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B177AB-0A91-C5DA-87AB-C838A3982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92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50A12-CCEB-9644-F039-559DE1E1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8EF9D9-2AFA-3062-9612-9080EF3AE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CC67EF-6297-F422-C3BC-47F6CBFE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7B65B7-D298-BFCC-03D1-285EC440E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1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6AE9A6-EC93-5431-3390-95F7C9500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419E65-1F10-F05D-0E6D-5EFFA953B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C52681-D45D-5BEA-778B-7BCE2B2DD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34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6F02A-545A-2CE7-125C-9657340B9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710DD-905C-AC0C-0CC6-D73032728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ACAB7C-43F8-3644-80D1-9AFB7EE4ED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D986EC-E37C-50AC-CE7D-2765EDD35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2C30DA-0EEC-A36E-6078-F913CA1CF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B7A0B-717F-7E53-4F87-F0635407B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8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AC2B0-8D9A-9E67-83BA-D29C516E4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DBDDFC-FAED-A5A8-1E2C-54638BD393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9D2216-BEEE-4127-50CF-0036E6035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AF5010-BFE7-C651-2F17-E83992EB5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70B32-5590-0D0F-8C29-23897690E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D4DE6C-0BA9-BD09-6F8A-5777E629D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0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94E936-A0E4-CA2B-A3D3-8E1737ABC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8A3DC3-B281-E78A-DB89-C7177E633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EA497-B5DF-F016-3959-B8600B157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C21156-21D0-4C65-9AE1-165824A67E5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1F0A3-FD8F-19AF-AB34-053458C3AA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057C1-689C-71A5-446F-DFD3EC973E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8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JimSeker/nodejs/RestDemo2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um.com/@skhans/building-a-restful-api-with-express-js-a-beginners-guide-dcb1a1e3520d" TargetMode="External"/><Relationship Id="rId2" Type="http://schemas.openxmlformats.org/officeDocument/2006/relationships/hyperlink" Target="https://github.com/JimSeker/nodejs/lectuer5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eveloper.mozilla.org/en-US/docs/Learn_web_development/Extensions/Server-side/Express_Nodejs/routes" TargetMode="External"/><Relationship Id="rId5" Type="http://schemas.openxmlformats.org/officeDocument/2006/relationships/hyperlink" Target="https://developer.mozilla.org/en-US/docs/Web/JavaScript/Reference/Global_Objects/JSON" TargetMode="External"/><Relationship Id="rId4" Type="http://schemas.openxmlformats.org/officeDocument/2006/relationships/hyperlink" Target="https://anujdarji100737.medium.com/implementing-restful-routes-with-node-js-and-express-7c47030e591b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aws.amazon.com/AmazonS3/latest/API/APIRest.html" TargetMode="External"/><Relationship Id="rId2" Type="http://schemas.openxmlformats.org/officeDocument/2006/relationships/hyperlink" Target="http://www.flickr.com/services/ap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Atom_(standard)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omwhere.com/posts/1" TargetMode="External"/><Relationship Id="rId2" Type="http://schemas.openxmlformats.org/officeDocument/2006/relationships/hyperlink" Target="http://somewhere.com/post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omwhere.com/posts.php?post=1" TargetMode="External"/><Relationship Id="rId4" Type="http://schemas.openxmlformats.org/officeDocument/2006/relationships/hyperlink" Target="http://somwhere.com/query.php?data=post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A65B9-A6AE-0317-CAEF-E684643DB7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5/4735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7EAA8A-0B96-F2BB-5B5E-0AB3CEF700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ReST</a:t>
            </a:r>
            <a:r>
              <a:rPr lang="en-US" dirty="0"/>
              <a:t> APIs</a:t>
            </a:r>
          </a:p>
        </p:txBody>
      </p:sp>
    </p:spTree>
    <p:extLst>
      <p:ext uri="{BB962C8B-B14F-4D97-AF65-F5344CB8AC3E}">
        <p14:creationId xmlns:p14="http://schemas.microsoft.com/office/powerpoint/2010/main" val="636106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D33D8E-8D91-9293-64AF-176BB2BCF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0E899D-98F4-5F8F-7050-EF7DE36D5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build a </a:t>
            </a:r>
            <a:r>
              <a:rPr lang="en-US" dirty="0" err="1"/>
              <a:t>ReSTful</a:t>
            </a:r>
            <a:r>
              <a:rPr lang="en-US" dirty="0"/>
              <a:t> API with Express and JS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start the project, install express, and all packages you need,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Define the route for your API, specifying the HTTP method (GET, POST, PUT, DELETE), the route URL, and the callback function that handles the request.</a:t>
            </a:r>
          </a:p>
          <a:p>
            <a:pPr lvl="2"/>
            <a:r>
              <a:rPr lang="en-US" dirty="0"/>
              <a:t>You can use something like a router for express, but it's not required.</a:t>
            </a:r>
          </a:p>
          <a:p>
            <a:pPr lvl="2"/>
            <a:r>
              <a:rPr lang="en-US" dirty="0"/>
              <a:t>if you using a browser, the PUT and DELETE won't be available directly. 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Implement CRUD operations: Implement the CRUD operations for each route using a database or data storage mechanism.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Test the API</a:t>
            </a:r>
          </a:p>
          <a:p>
            <a:pPr marL="914400" lvl="2" indent="0">
              <a:buNone/>
            </a:pPr>
            <a:r>
              <a:rPr lang="en-US" dirty="0"/>
              <a:t>You maybe need create web pages routes to test with or use a tool like Postman to test your API.</a:t>
            </a:r>
          </a:p>
        </p:txBody>
      </p:sp>
    </p:spTree>
    <p:extLst>
      <p:ext uri="{BB962C8B-B14F-4D97-AF65-F5344CB8AC3E}">
        <p14:creationId xmlns:p14="http://schemas.microsoft.com/office/powerpoint/2010/main" val="3675981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695A9-2705-E6BE-1E47-62D0A495A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for API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2E575-AF15-1E0B-3985-D47AF862AEC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GET /products</a:t>
            </a:r>
          </a:p>
          <a:p>
            <a:pPr lvl="1"/>
            <a:r>
              <a:rPr lang="en-US" dirty="0"/>
              <a:t>Retrieves all products.</a:t>
            </a:r>
          </a:p>
          <a:p>
            <a:r>
              <a:rPr lang="en-US" dirty="0"/>
              <a:t>GET /products/:id </a:t>
            </a:r>
          </a:p>
          <a:p>
            <a:pPr lvl="1"/>
            <a:r>
              <a:rPr lang="en-US" dirty="0"/>
              <a:t>Retrieves a single product by ID.</a:t>
            </a:r>
          </a:p>
          <a:p>
            <a:r>
              <a:rPr lang="en-US" dirty="0"/>
              <a:t>POST /products</a:t>
            </a:r>
          </a:p>
          <a:p>
            <a:pPr lvl="1"/>
            <a:r>
              <a:rPr lang="en-US" dirty="0"/>
              <a:t>Creates a new product.  </a:t>
            </a:r>
          </a:p>
          <a:p>
            <a:pPr lvl="1"/>
            <a:r>
              <a:rPr lang="en-US" dirty="0"/>
              <a:t>all the data in the post.</a:t>
            </a:r>
          </a:p>
          <a:p>
            <a:r>
              <a:rPr lang="en-US" dirty="0"/>
              <a:t>PUT /products/:id</a:t>
            </a:r>
          </a:p>
          <a:p>
            <a:pPr lvl="1"/>
            <a:r>
              <a:rPr lang="en-US" dirty="0"/>
              <a:t>Updates an existing product by ID.</a:t>
            </a:r>
          </a:p>
          <a:p>
            <a:pPr lvl="1"/>
            <a:r>
              <a:rPr lang="en-US" dirty="0"/>
              <a:t>some data in the post.</a:t>
            </a:r>
          </a:p>
          <a:p>
            <a:r>
              <a:rPr lang="en-US" dirty="0"/>
              <a:t>DELETE /products/:id</a:t>
            </a:r>
          </a:p>
          <a:p>
            <a:pPr lvl="1"/>
            <a:r>
              <a:rPr lang="en-US" dirty="0"/>
              <a:t>Deletes a product by ID.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59690A-B677-BCBD-AD9B-1DA6B54A95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If just using a browser with no ajax, you can change the following.</a:t>
            </a:r>
          </a:p>
          <a:p>
            <a:pPr lvl="1"/>
            <a:r>
              <a:rPr lang="en-US" dirty="0"/>
              <a:t>again ,there really isn't a standard.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POST /products/update/:id</a:t>
            </a:r>
          </a:p>
          <a:p>
            <a:pPr lvl="1"/>
            <a:r>
              <a:rPr lang="en-US" dirty="0"/>
              <a:t>Updates an existing product by ID.</a:t>
            </a:r>
          </a:p>
          <a:p>
            <a:pPr lvl="1"/>
            <a:r>
              <a:rPr lang="en-US" dirty="0"/>
              <a:t>some data in the post.</a:t>
            </a:r>
          </a:p>
          <a:p>
            <a:r>
              <a:rPr lang="en-US" dirty="0"/>
              <a:t>POST /products/delete/:id</a:t>
            </a:r>
          </a:p>
          <a:p>
            <a:pPr lvl="1"/>
            <a:r>
              <a:rPr lang="en-US" dirty="0"/>
              <a:t>Deletes a product by ID.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D3E056-9A0A-7B1E-ACA5-A3D056FB6BC8}"/>
              </a:ext>
            </a:extLst>
          </p:cNvPr>
          <p:cNvSpPr txBox="1"/>
          <p:nvPr/>
        </p:nvSpPr>
        <p:spPr>
          <a:xfrm>
            <a:off x="389701" y="6148335"/>
            <a:ext cx="1126019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If you are building on an existing website, you want may use /</a:t>
            </a:r>
            <a:r>
              <a:rPr lang="en-US" dirty="0" err="1"/>
              <a:t>api</a:t>
            </a:r>
            <a:r>
              <a:rPr lang="en-US" dirty="0"/>
              <a:t>/products  instead, so you have ones return html </a:t>
            </a:r>
          </a:p>
          <a:p>
            <a:r>
              <a:rPr lang="en-US" dirty="0"/>
              <a:t>and the </a:t>
            </a:r>
            <a:r>
              <a:rPr lang="en-US" dirty="0" err="1"/>
              <a:t>api</a:t>
            </a:r>
            <a:r>
              <a:rPr lang="en-US" dirty="0"/>
              <a:t> that return data</a:t>
            </a:r>
          </a:p>
        </p:txBody>
      </p:sp>
    </p:spTree>
    <p:extLst>
      <p:ext uri="{BB962C8B-B14F-4D97-AF65-F5344CB8AC3E}">
        <p14:creationId xmlns:p14="http://schemas.microsoft.com/office/powerpoint/2010/main" val="142499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and </a:t>
            </a:r>
            <a:r>
              <a:rPr lang="en-US" dirty="0" err="1"/>
              <a:t>Javascript</a:t>
            </a:r>
            <a:r>
              <a:rPr lang="en-US" dirty="0"/>
              <a:t> (others)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most languages have a package addon for JSON objects.</a:t>
            </a:r>
          </a:p>
          <a:p>
            <a:r>
              <a:rPr lang="en-US" dirty="0" err="1"/>
              <a:t>javascript</a:t>
            </a:r>
            <a:r>
              <a:rPr lang="en-US" dirty="0"/>
              <a:t> it's </a:t>
            </a:r>
            <a:r>
              <a:rPr lang="en-US" dirty="0" err="1"/>
              <a:t>builtin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JSON.parse</a:t>
            </a:r>
            <a:r>
              <a:rPr lang="en-US" dirty="0"/>
              <a:t>()</a:t>
            </a:r>
          </a:p>
          <a:p>
            <a:pPr lvl="2"/>
            <a:r>
              <a:rPr lang="en-US" dirty="0"/>
              <a:t>Parse a piece of string text as JSON, optionally transforming the produced value and its properties, and return the value.</a:t>
            </a:r>
          </a:p>
          <a:p>
            <a:pPr lvl="2"/>
            <a:r>
              <a:rPr lang="en-US" dirty="0"/>
              <a:t>const </a:t>
            </a:r>
            <a:r>
              <a:rPr lang="en-US" dirty="0" err="1"/>
              <a:t>jsonString</a:t>
            </a:r>
            <a:r>
              <a:rPr lang="en-US" dirty="0"/>
              <a:t> = '{"name":"John","age":30,"city":"New York"}';</a:t>
            </a:r>
          </a:p>
          <a:p>
            <a:pPr lvl="2"/>
            <a:r>
              <a:rPr lang="en-US" dirty="0"/>
              <a:t>const </a:t>
            </a:r>
            <a:r>
              <a:rPr lang="en-US" dirty="0" err="1"/>
              <a:t>myObject</a:t>
            </a:r>
            <a:r>
              <a:rPr lang="en-US" dirty="0"/>
              <a:t> = </a:t>
            </a:r>
            <a:r>
              <a:rPr lang="en-US" dirty="0" err="1"/>
              <a:t>JSON.parse</a:t>
            </a:r>
            <a:r>
              <a:rPr lang="en-US" dirty="0"/>
              <a:t>(</a:t>
            </a:r>
            <a:r>
              <a:rPr lang="en-US" dirty="0" err="1"/>
              <a:t>jsonString</a:t>
            </a:r>
            <a:r>
              <a:rPr lang="en-US" dirty="0"/>
              <a:t>);</a:t>
            </a:r>
          </a:p>
          <a:p>
            <a:pPr lvl="2"/>
            <a:r>
              <a:rPr lang="en-US" dirty="0"/>
              <a:t>console.log(myObject.name);</a:t>
            </a:r>
          </a:p>
          <a:p>
            <a:pPr lvl="2"/>
            <a:r>
              <a:rPr lang="en-US" dirty="0"/>
              <a:t>// Expected output: John</a:t>
            </a:r>
          </a:p>
          <a:p>
            <a:pPr lvl="1"/>
            <a:r>
              <a:rPr lang="en-US" dirty="0" err="1"/>
              <a:t>JSON.stringify</a:t>
            </a:r>
            <a:r>
              <a:rPr lang="en-US" dirty="0"/>
              <a:t>()</a:t>
            </a:r>
          </a:p>
          <a:p>
            <a:pPr lvl="2"/>
            <a:r>
              <a:rPr lang="en-US" dirty="0"/>
              <a:t>Return a JSON string corresponding to the specified value, optionally including only certain properties or replacing property values in a user-defined manner.</a:t>
            </a:r>
          </a:p>
          <a:p>
            <a:pPr lvl="2"/>
            <a:r>
              <a:rPr lang="en-US" dirty="0"/>
              <a:t>const </a:t>
            </a:r>
            <a:r>
              <a:rPr lang="en-US" dirty="0" err="1"/>
              <a:t>myObject</a:t>
            </a:r>
            <a:r>
              <a:rPr lang="en-US" dirty="0"/>
              <a:t> = { name: "John", age: 30, city: "New York" };</a:t>
            </a:r>
          </a:p>
          <a:p>
            <a:pPr lvl="2"/>
            <a:r>
              <a:rPr lang="en-US" dirty="0"/>
              <a:t>const </a:t>
            </a:r>
            <a:r>
              <a:rPr lang="en-US" dirty="0" err="1"/>
              <a:t>jsonString</a:t>
            </a:r>
            <a:r>
              <a:rPr lang="en-US" dirty="0"/>
              <a:t> = </a:t>
            </a:r>
            <a:r>
              <a:rPr lang="en-US" dirty="0" err="1"/>
              <a:t>JSON.stringify</a:t>
            </a:r>
            <a:r>
              <a:rPr lang="en-US" dirty="0"/>
              <a:t>(</a:t>
            </a:r>
            <a:r>
              <a:rPr lang="en-US" dirty="0" err="1"/>
              <a:t>myObject</a:t>
            </a:r>
            <a:r>
              <a:rPr lang="en-US" dirty="0"/>
              <a:t>);</a:t>
            </a:r>
          </a:p>
          <a:p>
            <a:pPr lvl="2"/>
            <a:r>
              <a:rPr lang="en-US" dirty="0"/>
              <a:t>console.log(</a:t>
            </a:r>
            <a:r>
              <a:rPr lang="en-US" dirty="0" err="1"/>
              <a:t>jsonString</a:t>
            </a:r>
            <a:r>
              <a:rPr lang="en-US" dirty="0"/>
              <a:t>); // Expected output: {"name":"John","age":30,"city":"New York"}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0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D72B9-B7A4-FD1F-32D7-E2EB9E574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and express.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AEFD2-4526-B480-8CB9-37B91D990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Node's low-level res object has </a:t>
            </a:r>
            <a:r>
              <a:rPr lang="en-US" dirty="0" err="1"/>
              <a:t>json</a:t>
            </a:r>
            <a:r>
              <a:rPr lang="en-US" dirty="0"/>
              <a:t> piece as well.</a:t>
            </a:r>
          </a:p>
          <a:p>
            <a:pPr lvl="1"/>
            <a:r>
              <a:rPr lang="en-US" dirty="0"/>
              <a:t>with </a:t>
            </a:r>
            <a:r>
              <a:rPr lang="en-US" dirty="0" err="1"/>
              <a:t>ReST</a:t>
            </a:r>
            <a:r>
              <a:rPr lang="en-US" dirty="0"/>
              <a:t>, we likely not returning HTML, so we can use res.</a:t>
            </a:r>
          </a:p>
          <a:p>
            <a:r>
              <a:rPr lang="en-US" dirty="0"/>
              <a:t>examples:  (req, res) =&gt; {  //process request, then return info.</a:t>
            </a:r>
          </a:p>
          <a:p>
            <a:r>
              <a:rPr lang="en-US" dirty="0"/>
              <a:t>successful add example</a:t>
            </a:r>
          </a:p>
          <a:p>
            <a:pPr lvl="1"/>
            <a:r>
              <a:rPr lang="en-US" dirty="0" err="1"/>
              <a:t>res.status</a:t>
            </a:r>
            <a:r>
              <a:rPr lang="en-US" dirty="0"/>
              <a:t>(201).</a:t>
            </a:r>
            <a:r>
              <a:rPr lang="en-US" dirty="0" err="1"/>
              <a:t>json</a:t>
            </a:r>
            <a:r>
              <a:rPr lang="en-US" dirty="0"/>
              <a:t>({message: 'Item was added'});</a:t>
            </a:r>
          </a:p>
          <a:p>
            <a:r>
              <a:rPr lang="en-US" dirty="0"/>
              <a:t>failed add example</a:t>
            </a:r>
          </a:p>
          <a:p>
            <a:pPr lvl="1"/>
            <a:r>
              <a:rPr lang="en-US" dirty="0" err="1"/>
              <a:t>res.status</a:t>
            </a:r>
            <a:r>
              <a:rPr lang="en-US" dirty="0"/>
              <a:t>(500).</a:t>
            </a:r>
            <a:r>
              <a:rPr lang="en-US" dirty="0" err="1"/>
              <a:t>json</a:t>
            </a:r>
            <a:r>
              <a:rPr lang="en-US" dirty="0"/>
              <a:t>({error: 'failed to add item'});  //500 error may cause other problems. </a:t>
            </a:r>
          </a:p>
          <a:p>
            <a:r>
              <a:rPr lang="en-US" dirty="0"/>
              <a:t>OR  (again, you set the return data standard).</a:t>
            </a:r>
          </a:p>
          <a:p>
            <a:pPr lvl="1"/>
            <a:r>
              <a:rPr lang="en-US" dirty="0" err="1"/>
              <a:t>res.status</a:t>
            </a:r>
            <a:r>
              <a:rPr lang="en-US" dirty="0"/>
              <a:t>(200).</a:t>
            </a:r>
            <a:r>
              <a:rPr lang="en-US" dirty="0" err="1"/>
              <a:t>json</a:t>
            </a:r>
            <a:r>
              <a:rPr lang="en-US" dirty="0"/>
              <a:t>({</a:t>
            </a:r>
            <a:r>
              <a:rPr lang="en-US" dirty="0" err="1"/>
              <a:t>error:true</a:t>
            </a:r>
            <a:r>
              <a:rPr lang="en-US" dirty="0"/>
              <a:t>, message: 'failed to add item'});</a:t>
            </a:r>
          </a:p>
          <a:p>
            <a:pPr lvl="1"/>
            <a:r>
              <a:rPr lang="en-US" dirty="0" err="1"/>
              <a:t>res.status</a:t>
            </a:r>
            <a:r>
              <a:rPr lang="en-US" dirty="0"/>
              <a:t>(201).</a:t>
            </a:r>
            <a:r>
              <a:rPr lang="en-US" dirty="0" err="1"/>
              <a:t>json</a:t>
            </a:r>
            <a:r>
              <a:rPr lang="en-US" dirty="0"/>
              <a:t>({</a:t>
            </a:r>
            <a:r>
              <a:rPr lang="en-US" dirty="0" err="1"/>
              <a:t>error:false</a:t>
            </a:r>
            <a:r>
              <a:rPr lang="en-US" dirty="0"/>
              <a:t>, message: 'Item was added'});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99E110-6339-362F-D5F9-A2A4658DE685}"/>
              </a:ext>
            </a:extLst>
          </p:cNvPr>
          <p:cNvSpPr txBox="1"/>
          <p:nvPr/>
        </p:nvSpPr>
        <p:spPr>
          <a:xfrm>
            <a:off x="703385" y="6300316"/>
            <a:ext cx="10620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200 Ok, 201 created, 202 Accepted, 203 Non-authoritative info, 204 no content, 206 partial content (range)</a:t>
            </a:r>
          </a:p>
        </p:txBody>
      </p:sp>
    </p:spTree>
    <p:extLst>
      <p:ext uri="{BB962C8B-B14F-4D97-AF65-F5344CB8AC3E}">
        <p14:creationId xmlns:p14="http://schemas.microsoft.com/office/powerpoint/2010/main" val="2236894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929E9-31E1-2A29-DF3B-C3A1979B3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the routes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2498939-6471-8BC1-D856-A7914805E1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7705" y="1690688"/>
            <a:ext cx="8541039" cy="3805760"/>
          </a:xfrm>
        </p:spPr>
      </p:pic>
    </p:spTree>
    <p:extLst>
      <p:ext uri="{BB962C8B-B14F-4D97-AF65-F5344CB8AC3E}">
        <p14:creationId xmlns:p14="http://schemas.microsoft.com/office/powerpoint/2010/main" val="338616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CEB85-2697-B4BE-2378-44DA00BF3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7B4A9-4930-A9D1-A803-F8FD5927BB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get all is easy,</a:t>
            </a:r>
          </a:p>
          <a:p>
            <a:pPr lvl="1"/>
            <a:r>
              <a:rPr lang="en-US" dirty="0"/>
              <a:t>just return back all the rows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json</a:t>
            </a:r>
            <a:r>
              <a:rPr lang="en-US" dirty="0"/>
              <a:t> will convert the rows to </a:t>
            </a:r>
            <a:r>
              <a:rPr lang="en-US" dirty="0" err="1"/>
              <a:t>json</a:t>
            </a:r>
            <a:r>
              <a:rPr lang="en-US" dirty="0"/>
              <a:t> arrays.</a:t>
            </a:r>
          </a:p>
          <a:p>
            <a:pPr lvl="1"/>
            <a:endParaRPr lang="en-US" dirty="0"/>
          </a:p>
          <a:p>
            <a:r>
              <a:rPr lang="en-US" dirty="0"/>
              <a:t>get One</a:t>
            </a:r>
          </a:p>
          <a:p>
            <a:pPr lvl="1"/>
            <a:r>
              <a:rPr lang="en-US" dirty="0"/>
              <a:t>get path is /</a:t>
            </a:r>
            <a:r>
              <a:rPr lang="en-US" dirty="0" err="1"/>
              <a:t>api</a:t>
            </a:r>
            <a:r>
              <a:rPr lang="en-US" dirty="0"/>
              <a:t>/scores/</a:t>
            </a:r>
            <a:r>
              <a:rPr lang="en-US" dirty="0">
                <a:solidFill>
                  <a:srgbClr val="FF0000"/>
                </a:solidFill>
              </a:rPr>
              <a:t>name</a:t>
            </a:r>
          </a:p>
          <a:p>
            <a:pPr lvl="2"/>
            <a:r>
              <a:rPr lang="en-US" dirty="0"/>
              <a:t>name is </a:t>
            </a:r>
            <a:r>
              <a:rPr lang="en-US" dirty="0" err="1"/>
              <a:t>req.params</a:t>
            </a:r>
            <a:r>
              <a:rPr lang="en-US" dirty="0"/>
              <a:t>, not the body.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EC539DEF-D507-C2CD-E776-F92484DEEB4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1825625"/>
            <a:ext cx="5935562" cy="4351338"/>
          </a:xfrm>
        </p:spPr>
      </p:pic>
    </p:spTree>
    <p:extLst>
      <p:ext uri="{BB962C8B-B14F-4D97-AF65-F5344CB8AC3E}">
        <p14:creationId xmlns:p14="http://schemas.microsoft.com/office/powerpoint/2010/main" val="3777559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7A8B6-401F-323C-15D2-EFA5618EE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6D3A3-53CC-5D5F-B49A-F788242A0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 /</a:t>
            </a:r>
            <a:r>
              <a:rPr lang="en-US" dirty="0" err="1"/>
              <a:t>api</a:t>
            </a:r>
            <a:r>
              <a:rPr lang="en-US" dirty="0"/>
              <a:t>/scores  so both name and score is in the body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E316666-6B75-A83D-D4C9-188FE341F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90984"/>
            <a:ext cx="9732666" cy="361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589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32217-F7FF-AF25-8DC3-AFB1788BA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3EF91-28E5-E2D7-EDB0-C1B0DD3D6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put /</a:t>
            </a:r>
            <a:r>
              <a:rPr lang="en-US" dirty="0" err="1"/>
              <a:t>api</a:t>
            </a:r>
            <a:r>
              <a:rPr lang="en-US" dirty="0"/>
              <a:t>/scores/name  and score is in the body (</a:t>
            </a:r>
            <a:r>
              <a:rPr lang="en-US" dirty="0" err="1"/>
              <a:t>ie</a:t>
            </a:r>
            <a:r>
              <a:rPr lang="en-US" dirty="0"/>
              <a:t> post)</a:t>
            </a:r>
          </a:p>
          <a:p>
            <a:endParaRPr lang="en-US" dirty="0"/>
          </a:p>
          <a:p>
            <a:r>
              <a:rPr lang="en-US" dirty="0"/>
              <a:t>Also, the </a:t>
            </a:r>
            <a:r>
              <a:rPr lang="en-US" dirty="0" err="1"/>
              <a:t>db</a:t>
            </a:r>
            <a:r>
              <a:rPr lang="en-US" dirty="0"/>
              <a:t> return the number of rows that changed, so we return it.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3DDE63-20F5-7395-0CD8-4B5049A838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860" y="3646087"/>
            <a:ext cx="8838363" cy="295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006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0C2B3-385C-1168-390B-586808AA1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6F783-7427-ADB8-611E-5DFB64D33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delete /</a:t>
            </a:r>
            <a:r>
              <a:rPr lang="en-US" dirty="0" err="1"/>
              <a:t>api</a:t>
            </a:r>
            <a:r>
              <a:rPr lang="en-US" dirty="0"/>
              <a:t>/scores/name  so just get name from params.</a:t>
            </a:r>
          </a:p>
          <a:p>
            <a:r>
              <a:rPr lang="en-US" dirty="0"/>
              <a:t>again, </a:t>
            </a:r>
            <a:r>
              <a:rPr lang="en-US" dirty="0" err="1"/>
              <a:t>db</a:t>
            </a:r>
            <a:r>
              <a:rPr lang="en-US" dirty="0"/>
              <a:t> returns the number of rows deleted.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C9F94D-A9DE-D450-E7B6-FECDCCF5B9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68" y="3002470"/>
            <a:ext cx="8824030" cy="28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8734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3E44F-CD71-DF62-1EFD-8FB2D8041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DA979-91AE-89F0-855F-7774B96F75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150360" cy="4351338"/>
          </a:xfrm>
        </p:spPr>
        <p:txBody>
          <a:bodyPr/>
          <a:lstStyle/>
          <a:p>
            <a:r>
              <a:rPr lang="en-US" dirty="0"/>
              <a:t>If there are no web pages, then you use something  like curl.</a:t>
            </a:r>
          </a:p>
          <a:p>
            <a:r>
              <a:rPr lang="en-US" dirty="0"/>
              <a:t>But I would recommend </a:t>
            </a:r>
            <a:r>
              <a:rPr lang="en-US" dirty="0" err="1"/>
              <a:t>axios</a:t>
            </a:r>
            <a:r>
              <a:rPr lang="en-US" dirty="0"/>
              <a:t> module.  It has all the verbs, so you can use </a:t>
            </a:r>
            <a:r>
              <a:rPr lang="en-US" dirty="0" err="1"/>
              <a:t>js</a:t>
            </a:r>
            <a:r>
              <a:rPr lang="en-US" dirty="0"/>
              <a:t> code test and print </a:t>
            </a:r>
            <a:r>
              <a:rPr lang="en-US"/>
              <a:t>the output.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50D90B9-EA9B-874D-3BA7-B0AAE1A44EB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57381" y="1027906"/>
            <a:ext cx="6440259" cy="458653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B84300-A71C-BFE4-5A26-C5DA5AA220FB}"/>
              </a:ext>
            </a:extLst>
          </p:cNvPr>
          <p:cNvSpPr txBox="1"/>
          <p:nvPr/>
        </p:nvSpPr>
        <p:spPr>
          <a:xfrm>
            <a:off x="5157381" y="5675083"/>
            <a:ext cx="65884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lecture5 see </a:t>
            </a:r>
            <a:r>
              <a:rPr lang="en-US" dirty="0" err="1"/>
              <a:t>Rtest.mjs</a:t>
            </a:r>
            <a:r>
              <a:rPr lang="en-US" dirty="0"/>
              <a:t> file.  This is stand-alone file that you run</a:t>
            </a:r>
          </a:p>
          <a:p>
            <a:r>
              <a:rPr lang="en-US" dirty="0"/>
              <a:t>once the server is running.</a:t>
            </a:r>
          </a:p>
        </p:txBody>
      </p:sp>
    </p:spTree>
    <p:extLst>
      <p:ext uri="{BB962C8B-B14F-4D97-AF65-F5344CB8AC3E}">
        <p14:creationId xmlns:p14="http://schemas.microsoft.com/office/powerpoint/2010/main" val="2310268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8F16C8-7BAA-08EA-F89B-39FA9984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ReST</a:t>
            </a:r>
            <a:r>
              <a:rPr lang="en-US" dirty="0"/>
              <a:t>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238D6B-0EFB-FA31-046B-F9F2DFF4DF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60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DB729-303F-C0E3-0FA4-822FDEF27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D8976-F121-5069-725C-02EBA1619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you server can accept information via </a:t>
            </a:r>
            <a:r>
              <a:rPr lang="en-US" dirty="0" err="1"/>
              <a:t>ReST</a:t>
            </a:r>
            <a:r>
              <a:rPr lang="en-US" dirty="0"/>
              <a:t> API requires</a:t>
            </a:r>
          </a:p>
          <a:p>
            <a:pPr lvl="1"/>
            <a:r>
              <a:rPr lang="en-US" dirty="0"/>
              <a:t>these don't require a browser</a:t>
            </a:r>
          </a:p>
          <a:p>
            <a:pPr lvl="1"/>
            <a:r>
              <a:rPr lang="en-US" dirty="0"/>
              <a:t>you can hook up to varying applications and send/receive information.</a:t>
            </a:r>
          </a:p>
          <a:p>
            <a:pPr lvl="1"/>
            <a:endParaRPr lang="en-US" dirty="0"/>
          </a:p>
          <a:p>
            <a:r>
              <a:rPr lang="en-US" dirty="0"/>
              <a:t>There is android app to that works with the </a:t>
            </a:r>
            <a:r>
              <a:rPr lang="en-US" dirty="0" err="1"/>
              <a:t>ReST</a:t>
            </a:r>
            <a:r>
              <a:rPr lang="en-US" dirty="0"/>
              <a:t> API</a:t>
            </a:r>
          </a:p>
          <a:p>
            <a:pPr lvl="1"/>
            <a:r>
              <a:rPr lang="en-US" dirty="0">
                <a:hlinkClick r:id="rId2"/>
              </a:rPr>
              <a:t>https://github.com/JimSeker/nodejs/RestDemo2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90323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 dirty="0">
                <a:hlinkClick r:id="rId2"/>
              </a:rPr>
              <a:t>https://github.com/JimSeker/nodejs/lectuer5</a:t>
            </a:r>
            <a:r>
              <a:rPr lang="en-US" dirty="0"/>
              <a:t>  </a:t>
            </a:r>
          </a:p>
          <a:p>
            <a:r>
              <a:rPr lang="en-US" dirty="0">
                <a:hlinkClick r:id="rId3"/>
              </a:rPr>
              <a:t>https://medium.com/@skhans/building-a-restful-api-with-express-js-a-beginners-guide-dcb1a1e3520d</a:t>
            </a:r>
            <a:r>
              <a:rPr lang="en-US" dirty="0"/>
              <a:t> </a:t>
            </a:r>
          </a:p>
          <a:p>
            <a:r>
              <a:rPr lang="en-US" dirty="0">
                <a:hlinkClick r:id="rId4"/>
              </a:rPr>
              <a:t>https://anujdarji100737.medium.com/implementing-restful-routes-with-node-js-and-express-7c47030e591b</a:t>
            </a:r>
            <a:r>
              <a:rPr lang="en-US" dirty="0"/>
              <a:t> </a:t>
            </a:r>
          </a:p>
          <a:p>
            <a:r>
              <a:rPr lang="en-US" dirty="0">
                <a:hlinkClick r:id="rId5"/>
              </a:rPr>
              <a:t>https://developer.mozilla.org/en-US/docs/Web/JavaScript/Reference/Global_Objects/JSON</a:t>
            </a:r>
            <a:r>
              <a:rPr lang="en-US" dirty="0"/>
              <a:t> </a:t>
            </a:r>
          </a:p>
          <a:p>
            <a:r>
              <a:rPr lang="en-US" dirty="0"/>
              <a:t>information on router, not used in this lecture.</a:t>
            </a:r>
            <a:endParaRPr lang="en-US" dirty="0">
              <a:hlinkClick r:id="rId6"/>
            </a:endParaRPr>
          </a:p>
          <a:p>
            <a:pPr lvl="1"/>
            <a:r>
              <a:rPr lang="en-US" dirty="0">
                <a:hlinkClick r:id="rId6"/>
              </a:rPr>
              <a:t>https://developer.mozilla.org/en-US/docs/Learn_web_development/Extensions/Server-side/Express_Nodejs/routes</a:t>
            </a: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ReST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REST stands for </a:t>
            </a:r>
            <a:r>
              <a:rPr lang="en-US" b="1" dirty="0"/>
              <a:t>Re</a:t>
            </a:r>
            <a:r>
              <a:rPr lang="en-US" dirty="0"/>
              <a:t>presentational </a:t>
            </a:r>
            <a:r>
              <a:rPr lang="en-US" b="1" dirty="0"/>
              <a:t>S</a:t>
            </a:r>
            <a:r>
              <a:rPr lang="en-US" dirty="0"/>
              <a:t>tate </a:t>
            </a:r>
            <a:r>
              <a:rPr lang="en-US" b="1" dirty="0"/>
              <a:t>T</a:t>
            </a:r>
            <a:r>
              <a:rPr lang="en-US" dirty="0"/>
              <a:t>ransfer. </a:t>
            </a:r>
          </a:p>
          <a:p>
            <a:pPr lvl="2"/>
            <a:r>
              <a:rPr lang="en-US" dirty="0"/>
              <a:t>It is sometimes spelled "REST".  but the e is normally lower case.</a:t>
            </a:r>
          </a:p>
          <a:p>
            <a:pPr lvl="1"/>
            <a:r>
              <a:rPr lang="en-US" dirty="0"/>
              <a:t>It relies on a stateless, client-server, cacheable communications protocol -- and in virtually all cases, the HTTP protocol is used.</a:t>
            </a:r>
          </a:p>
          <a:p>
            <a:pPr lvl="1"/>
            <a:r>
              <a:rPr lang="en-US" dirty="0"/>
              <a:t>The idea is that, rather than using complex mechanisms such as CORBA, RPC or SOAP to connect between machines, simple HTTP is used to make calls between machines.</a:t>
            </a:r>
          </a:p>
        </p:txBody>
      </p:sp>
    </p:spTree>
    <p:extLst>
      <p:ext uri="{BB962C8B-B14F-4D97-AF65-F5344CB8AC3E}">
        <p14:creationId xmlns:p14="http://schemas.microsoft.com/office/powerpoint/2010/main" val="1086102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ReST</a:t>
            </a:r>
            <a:r>
              <a:rPr lang="en-US" dirty="0"/>
              <a:t>?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ReSTful</a:t>
            </a:r>
            <a:r>
              <a:rPr lang="en-US" dirty="0"/>
              <a:t> applications use HTTP requests to post data (create and/or update), read data (e.g., make queries), and delete data. Thus, </a:t>
            </a:r>
            <a:r>
              <a:rPr lang="en-US" dirty="0" err="1"/>
              <a:t>ReST</a:t>
            </a:r>
            <a:r>
              <a:rPr lang="en-US" dirty="0"/>
              <a:t> uses HTTP(s) for all four CRUD (Create/Read/Update/Delete) operations.</a:t>
            </a:r>
          </a:p>
          <a:p>
            <a:pPr lvl="1"/>
            <a:r>
              <a:rPr lang="en-US" dirty="0"/>
              <a:t>The returned data maybe some combination of HTML, XML, JSON, etc.  Up to the API</a:t>
            </a:r>
          </a:p>
          <a:p>
            <a:pPr lvl="2"/>
            <a:r>
              <a:rPr lang="en-US" dirty="0"/>
              <a:t>There really is no standard.</a:t>
            </a:r>
          </a:p>
        </p:txBody>
      </p:sp>
    </p:spTree>
    <p:extLst>
      <p:ext uri="{BB962C8B-B14F-4D97-AF65-F5344CB8AC3E}">
        <p14:creationId xmlns:p14="http://schemas.microsoft.com/office/powerpoint/2010/main" val="201302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ReST</a:t>
            </a:r>
            <a:r>
              <a:rPr lang="en-US" dirty="0"/>
              <a:t>?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web services may or may not require authentication.</a:t>
            </a:r>
          </a:p>
          <a:p>
            <a:pPr lvl="1"/>
            <a:r>
              <a:rPr lang="en-US" dirty="0"/>
              <a:t>For security, username/password tokens are often used.</a:t>
            </a:r>
          </a:p>
          <a:p>
            <a:pPr lvl="1"/>
            <a:r>
              <a:rPr lang="en-US" dirty="0"/>
              <a:t>For encryption, </a:t>
            </a:r>
            <a:r>
              <a:rPr lang="en-US" dirty="0" err="1"/>
              <a:t>ReST</a:t>
            </a:r>
            <a:r>
              <a:rPr lang="en-US" dirty="0"/>
              <a:t> can be used on top of HTTPS (secure sockets).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Again, depends on the app.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145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world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Google’s Mirror API is a </a:t>
            </a:r>
            <a:r>
              <a:rPr lang="en-US" dirty="0" err="1"/>
              <a:t>ReST</a:t>
            </a:r>
            <a:r>
              <a:rPr lang="en-US" dirty="0"/>
              <a:t> API</a:t>
            </a:r>
          </a:p>
          <a:p>
            <a:r>
              <a:rPr lang="en-US" b="1" dirty="0">
                <a:hlinkClick r:id="rId2"/>
              </a:rPr>
              <a:t>Flickr</a:t>
            </a:r>
            <a:endParaRPr lang="en-US" dirty="0"/>
          </a:p>
          <a:p>
            <a:r>
              <a:rPr lang="en-US" b="1" dirty="0"/>
              <a:t>Amazon.com</a:t>
            </a:r>
            <a:r>
              <a:rPr lang="en-US" dirty="0"/>
              <a:t> offer several REST services, e.g., for their </a:t>
            </a:r>
            <a:r>
              <a:rPr lang="en-US" dirty="0">
                <a:hlinkClick r:id="rId3"/>
              </a:rPr>
              <a:t>S3 storage solution</a:t>
            </a:r>
            <a:endParaRPr lang="en-US" dirty="0"/>
          </a:p>
          <a:p>
            <a:r>
              <a:rPr lang="en-US" b="1" dirty="0">
                <a:hlinkClick r:id="rId4"/>
              </a:rPr>
              <a:t>Atom</a:t>
            </a:r>
            <a:r>
              <a:rPr lang="en-US" dirty="0"/>
              <a:t> is a </a:t>
            </a:r>
            <a:r>
              <a:rPr lang="en-US" dirty="0" err="1"/>
              <a:t>ReSTful</a:t>
            </a:r>
            <a:r>
              <a:rPr lang="en-US" dirty="0"/>
              <a:t> alternative to RSS,</a:t>
            </a:r>
          </a:p>
        </p:txBody>
      </p:sp>
    </p:spTree>
    <p:extLst>
      <p:ext uri="{BB962C8B-B14F-4D97-AF65-F5344CB8AC3E}">
        <p14:creationId xmlns:p14="http://schemas.microsoft.com/office/powerpoint/2010/main" val="748409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Standards (not really)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only really one standard.  It uses a webserver</a:t>
            </a:r>
          </a:p>
          <a:p>
            <a:pPr lvl="1"/>
            <a:r>
              <a:rPr lang="en-US" dirty="0"/>
              <a:t>The request may look like this</a:t>
            </a:r>
          </a:p>
          <a:p>
            <a:pPr lvl="2"/>
            <a:r>
              <a:rPr lang="en-US" dirty="0">
                <a:hlinkClick r:id="rId2"/>
              </a:rPr>
              <a:t>http://somewhere.com/posts</a:t>
            </a:r>
            <a:r>
              <a:rPr lang="en-US" dirty="0"/>
              <a:t> for all the posts</a:t>
            </a:r>
          </a:p>
          <a:p>
            <a:pPr lvl="3"/>
            <a:r>
              <a:rPr lang="en-US" dirty="0">
                <a:hlinkClick r:id="rId3"/>
              </a:rPr>
              <a:t>http://somwhere.com/posts/1</a:t>
            </a:r>
            <a:r>
              <a:rPr lang="en-US" dirty="0"/>
              <a:t>  for the first post.</a:t>
            </a:r>
          </a:p>
          <a:p>
            <a:pPr lvl="2"/>
            <a:r>
              <a:rPr lang="en-US" dirty="0">
                <a:hlinkClick r:id="rId4"/>
              </a:rPr>
              <a:t>http://somwhere.com/query.php?data=posts</a:t>
            </a:r>
            <a:r>
              <a:rPr lang="en-US" dirty="0"/>
              <a:t> for all posts</a:t>
            </a:r>
          </a:p>
          <a:p>
            <a:pPr lvl="3"/>
            <a:r>
              <a:rPr lang="en-US" dirty="0">
                <a:hlinkClick r:id="rId5"/>
              </a:rPr>
              <a:t>http://somwhere.com/posts.php?data=posts&amp;num=1</a:t>
            </a:r>
            <a:r>
              <a:rPr lang="en-US" dirty="0"/>
              <a:t> for the first post</a:t>
            </a:r>
          </a:p>
          <a:p>
            <a:pPr lvl="1"/>
            <a:r>
              <a:rPr lang="en-US" dirty="0"/>
              <a:t>The data is returned as csv file, </a:t>
            </a:r>
            <a:r>
              <a:rPr lang="en-US" dirty="0" err="1"/>
              <a:t>json</a:t>
            </a:r>
            <a:r>
              <a:rPr lang="en-US" dirty="0"/>
              <a:t>, xml, or another format.   </a:t>
            </a:r>
          </a:p>
        </p:txBody>
      </p:sp>
    </p:spTree>
    <p:extLst>
      <p:ext uri="{BB962C8B-B14F-4D97-AF65-F5344CB8AC3E}">
        <p14:creationId xmlns:p14="http://schemas.microsoft.com/office/powerpoint/2010/main" val="3265748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80F8B-FB08-5A61-1135-ECDCFAC70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and </a:t>
            </a:r>
            <a:r>
              <a:rPr lang="en-US" dirty="0" err="1"/>
              <a:t>ReST</a:t>
            </a:r>
            <a:r>
              <a:rPr lang="en-US" dirty="0"/>
              <a:t>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2D59F-77B1-F479-4FF5-F2BFE62C3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RESTful API typically exposes resources as URLs, and supports a set of operations (called CRUD operations) for interacting with those resources:</a:t>
            </a:r>
          </a:p>
          <a:p>
            <a:pPr lvl="1"/>
            <a:r>
              <a:rPr lang="en-US" dirty="0"/>
              <a:t>Create (POST): Create a new resource.</a:t>
            </a:r>
          </a:p>
          <a:p>
            <a:pPr lvl="1"/>
            <a:r>
              <a:rPr lang="en-US" dirty="0"/>
              <a:t>Read (GET): Retrieve an existing resource.</a:t>
            </a:r>
          </a:p>
          <a:p>
            <a:pPr lvl="1"/>
            <a:r>
              <a:rPr lang="en-US" dirty="0"/>
              <a:t>Update (PUT/PATCH): Update an existing resource.</a:t>
            </a:r>
          </a:p>
          <a:p>
            <a:pPr lvl="1"/>
            <a:r>
              <a:rPr lang="en-US" dirty="0"/>
              <a:t>Delete (DELETE): Remove an existing resource.</a:t>
            </a:r>
          </a:p>
          <a:p>
            <a:r>
              <a:rPr lang="en-US" dirty="0"/>
              <a:t>Now, let’s move on to building a RESTful API with Express.js.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596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5E3A5-B52D-F5D5-0291-0B9D43042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7681C-0B6F-55AF-3DD1-489DA6E7D8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172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</TotalTime>
  <Words>1401</Words>
  <Application>Microsoft Office PowerPoint</Application>
  <PresentationFormat>Widescreen</PresentationFormat>
  <Paragraphs>140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Aptos</vt:lpstr>
      <vt:lpstr>Aptos Display</vt:lpstr>
      <vt:lpstr>Arial</vt:lpstr>
      <vt:lpstr>Tahoma</vt:lpstr>
      <vt:lpstr>Office Theme</vt:lpstr>
      <vt:lpstr>COSC 5/4735</vt:lpstr>
      <vt:lpstr>What is ReST?</vt:lpstr>
      <vt:lpstr>What is ReST?</vt:lpstr>
      <vt:lpstr>What is ReST? (2)</vt:lpstr>
      <vt:lpstr>What is ReST? (2)</vt:lpstr>
      <vt:lpstr>Real world examples</vt:lpstr>
      <vt:lpstr>Standards (not really)</vt:lpstr>
      <vt:lpstr>HTTP and ReST API</vt:lpstr>
      <vt:lpstr>Implementation</vt:lpstr>
      <vt:lpstr>building </vt:lpstr>
      <vt:lpstr>Routes for API</vt:lpstr>
      <vt:lpstr>JSON and Javascript (others)</vt:lpstr>
      <vt:lpstr>JSON and express.</vt:lpstr>
      <vt:lpstr>Create the routes</vt:lpstr>
      <vt:lpstr>read the data</vt:lpstr>
      <vt:lpstr>add data</vt:lpstr>
      <vt:lpstr>update</vt:lpstr>
      <vt:lpstr>delete</vt:lpstr>
      <vt:lpstr>Testing.</vt:lpstr>
      <vt:lpstr>Now what?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16</cp:revision>
  <dcterms:created xsi:type="dcterms:W3CDTF">2025-02-10T17:10:18Z</dcterms:created>
  <dcterms:modified xsi:type="dcterms:W3CDTF">2025-11-20T16:58:31Z</dcterms:modified>
</cp:coreProperties>
</file>