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8" r:id="rId4"/>
    <p:sldId id="293" r:id="rId5"/>
    <p:sldId id="294" r:id="rId6"/>
    <p:sldId id="260" r:id="rId7"/>
    <p:sldId id="261" r:id="rId8"/>
    <p:sldId id="297" r:id="rId9"/>
    <p:sldId id="298" r:id="rId10"/>
    <p:sldId id="303" r:id="rId11"/>
    <p:sldId id="299" r:id="rId12"/>
    <p:sldId id="304" r:id="rId13"/>
    <p:sldId id="305" r:id="rId14"/>
    <p:sldId id="265" r:id="rId15"/>
    <p:sldId id="300" r:id="rId16"/>
    <p:sldId id="301" r:id="rId17"/>
    <p:sldId id="262" r:id="rId18"/>
    <p:sldId id="263" r:id="rId19"/>
    <p:sldId id="302" r:id="rId20"/>
    <p:sldId id="259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CA89-68A0-092B-7F3C-9484A52CB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1FB1A-4AAB-5987-DF29-D335ECB6C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A690B-9371-F5EF-983A-8B81D54A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32E96-BC7F-53AD-7EC4-CCFBABBC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44832-3BEA-92DE-A9E2-8A618C54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3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A8C7-21B9-5D6C-EF28-532AB3DD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B382D-0D36-B59A-116B-0EA987E3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67AA5-7FC6-EC50-7CFB-D0ECF8BB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3848B-9DA4-1B37-9EE2-67EE2759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B08F4-B0D5-4624-7F1B-0C2F5924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1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4B061-052A-5B40-FB33-50F2686C3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E7E56-040B-323B-FC05-BC4495D7F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183D-2048-0BEA-6435-31044622F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1B6B3-C184-2C8C-8AC1-2B5757267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E336-85A9-3E1D-3045-087952CF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56E4-DB03-9DF9-BE5F-150D61CD7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77E2C-E8A9-5775-C344-3C9CA938A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04146-A951-97A8-5A3B-CA73A6E2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67648-377E-A04F-F210-A2C2E6C2E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34200-8022-5BB4-F4BA-4433006A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0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D4A0-4D93-086C-2648-B1E21825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601A3-DF9B-18CD-3A7E-8F113189A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A814F-ED89-D91F-C195-CD0EE072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A5EFC-71C7-3EEA-072E-91B776E5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0753B-9C7F-6F53-1FF8-9F1AD059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2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7E1E-43CD-63E8-65E1-AF4221558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B0268-B750-F65D-6FFA-CD06666FB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4A4EC-8FA9-C936-7B19-43A21E432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C1147-2BF2-913B-4E4D-2A621813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DF040-2852-8E27-5201-1039FECB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DED47-5E95-A0B4-AE9D-05B7F103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6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D84D-8AAC-9CDE-48E0-2141D1398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87B02-6D07-67B3-CBF5-B9A4EAB8C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87E02-9B42-8A20-8609-B0F2F94D6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A9C3E-B088-DA52-747C-3494D3EFF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5B7A76-2C53-0B2A-6D13-66B39FF5B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9AFC7-CFC4-689E-D9C3-E2A7D5A3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DFA41-B39A-95DE-FD28-7B86DD53A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33CB0C-05B6-1D75-ADCC-07B7A288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2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6F73-4357-0A43-FC37-6F9FB2813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CF993-EDF3-4758-B863-F6C2981F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8A7EF-0563-4F3D-532F-55B8CA76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39ED9-66BF-FB67-C5FF-F0FA719B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7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AB1AC-274D-F320-CA5C-46A50CD3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E1F50-DE08-81E8-0879-BEB67F17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10DEF-B95D-CB5E-5E1F-C9B07A31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D8003-31AC-99B5-687D-50A37893E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DA4B5-C8DB-9C86-3D70-145C5C7B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D5CF4-9B55-6742-54FF-8485C073B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00163-B663-FA04-AD14-01069D6F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E0C48-FD7F-EBD9-45ED-0556DA3C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2D12B-BA2D-7F03-8AC4-0F68478C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4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0B3A2-EF09-65E0-06F0-3C4F0ED1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2C5CE5-2D45-3332-8D09-BC794004E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920EF-03C9-7C6F-DFB5-D2DDBD8BD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F793B-859C-4350-3ECF-3AF3E575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7295-72E3-4A90-84FB-C3A0C5ED632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4D7AE-A1AD-EE92-A773-1E6F3329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723B4-D9ED-7D8A-9460-8255E290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7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A85DE-A49E-7E4B-7C59-3BCB9FE4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1AEF3-35BC-1E73-E4BC-58B4C844E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C0BF2-EFD7-4FE3-9183-9CAC89D3F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447295-72E3-4A90-84FB-C3A0C5ED632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094E-1898-FDF8-8C6D-55C150F82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24E12-99C4-2C3F-1727-97936E77F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01783-6EF0-455D-A7FE-0E9E862B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9xchtVTtqQ" TargetMode="External"/><Relationship Id="rId2" Type="http://schemas.openxmlformats.org/officeDocument/2006/relationships/hyperlink" Target="https://api.flutter.dev/flutter/material/BottomAppBar-clas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i.flutter.dev/flutter/material/NavigationRail-class.html" TargetMode="External"/><Relationship Id="rId5" Type="http://schemas.openxmlformats.org/officeDocument/2006/relationships/hyperlink" Target="https://api.flutter.dev/flutter/material/NavigationBar-class.html" TargetMode="External"/><Relationship Id="rId4" Type="http://schemas.openxmlformats.org/officeDocument/2006/relationships/hyperlink" Target="https://api.flutter.dev/flutter/widgets/PageView-class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3A33-F036-724E-635A-0F7A3B997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4735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DB026-B6EC-AEF8-1F21-EA2A1C4A8D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flutter</a:t>
            </a:r>
          </a:p>
          <a:p>
            <a:r>
              <a:rPr lang="en-US" dirty="0"/>
              <a:t>Navigation bar and rail</a:t>
            </a:r>
          </a:p>
          <a:p>
            <a:r>
              <a:rPr lang="en-US" dirty="0"/>
              <a:t>bottom app bar and page view.</a:t>
            </a:r>
          </a:p>
        </p:txBody>
      </p:sp>
    </p:spTree>
    <p:extLst>
      <p:ext uri="{BB962C8B-B14F-4D97-AF65-F5344CB8AC3E}">
        <p14:creationId xmlns:p14="http://schemas.microsoft.com/office/powerpoint/2010/main" val="83267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BA5D9C-F714-3FCC-9426-0C444FF5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both?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8D613E-E8A8-E414-F23E-0838EA141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child with a cactus in her hand&#10;&#10;AI-generated content may be incorrect.">
            <a:extLst>
              <a:ext uri="{FF2B5EF4-FFF2-40B4-BE49-F238E27FC236}">
                <a16:creationId xmlns:a16="http://schemas.microsoft.com/office/drawing/2014/main" id="{5307105A-5455-ACF1-741F-2B0A58B30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97" y="3047320"/>
            <a:ext cx="20955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7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4EDD-7826-4553-F0E4-221524ED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Combined: </a:t>
            </a:r>
            <a:r>
              <a:rPr lang="en-US" dirty="0" err="1"/>
              <a:t>NavBar</a:t>
            </a:r>
            <a:r>
              <a:rPr lang="en-US" dirty="0"/>
              <a:t> and Rail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6EF0FE-DAF4-B28D-0387-5168C04F5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maybe better to combine the two, using a width to determine if you show the </a:t>
            </a:r>
            <a:r>
              <a:rPr lang="en-US" dirty="0" err="1"/>
              <a:t>NavigationRail</a:t>
            </a:r>
            <a:r>
              <a:rPr lang="en-US" dirty="0"/>
              <a:t>, otherwise show </a:t>
            </a:r>
            <a:r>
              <a:rPr lang="en-US" dirty="0" err="1"/>
              <a:t>NavigationBar</a:t>
            </a:r>
            <a:r>
              <a:rPr lang="en-US" dirty="0"/>
              <a:t>.</a:t>
            </a:r>
          </a:p>
          <a:p>
            <a:r>
              <a:rPr lang="en-US" dirty="0"/>
              <a:t>create two methods, one that builds a rail and one that builds a Bar</a:t>
            </a:r>
          </a:p>
          <a:p>
            <a:pPr lvl="1"/>
            <a:r>
              <a:rPr lang="en-US" dirty="0"/>
              <a:t>each call a "</a:t>
            </a:r>
            <a:r>
              <a:rPr lang="en-US" dirty="0" err="1"/>
              <a:t>buildMainWidget</a:t>
            </a:r>
            <a:r>
              <a:rPr lang="en-US" dirty="0"/>
              <a:t>"  for rest of the code.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60069-3A6A-499D-C60C-BD477E5E9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816" y="4113238"/>
            <a:ext cx="6709961" cy="23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66CBF-9087-1712-80CB-BE93BCE3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Combined: </a:t>
            </a:r>
            <a:r>
              <a:rPr lang="en-US" dirty="0" err="1"/>
              <a:t>NavBar</a:t>
            </a:r>
            <a:r>
              <a:rPr lang="en-US" dirty="0"/>
              <a:t> and Rail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66F58-4CB1-CC52-1E4C-51DA583D8C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builds the correct one</a:t>
            </a:r>
          </a:p>
          <a:p>
            <a:r>
              <a:rPr lang="en-US" dirty="0"/>
              <a:t>call </a:t>
            </a:r>
            <a:r>
              <a:rPr lang="en-US" dirty="0" err="1"/>
              <a:t>buildMainWidget</a:t>
            </a:r>
            <a:r>
              <a:rPr lang="en-US" dirty="0"/>
              <a:t> with the correct index.</a:t>
            </a:r>
          </a:p>
          <a:p>
            <a:pPr lvl="1"/>
            <a:r>
              <a:rPr lang="en-US" dirty="0"/>
              <a:t>note, </a:t>
            </a:r>
            <a:r>
              <a:rPr lang="en-US" dirty="0" err="1"/>
              <a:t>buildMainWidget</a:t>
            </a:r>
            <a:r>
              <a:rPr lang="en-US" dirty="0"/>
              <a:t> is my method name, not a required name.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407791-F173-4654-7159-50A17ADFB2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3684" y="1825625"/>
            <a:ext cx="3978632" cy="43513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8A1E08-00A6-99D9-3E91-DCBF73873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72111"/>
            <a:ext cx="5433305" cy="15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21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44D9-0A4D-CCF1-C10A-BD020F20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F23634-1C11-A52F-2A18-50088ECFE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code base looks good on portrait mode</a:t>
            </a:r>
          </a:p>
          <a:p>
            <a:r>
              <a:rPr lang="en-US" dirty="0"/>
              <a:t>and landscape, plus web and windows/</a:t>
            </a:r>
            <a:r>
              <a:rPr lang="en-US" dirty="0" err="1"/>
              <a:t>linux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086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F220B9-CF31-4556-21B6-15B46715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E06071-8CE2-0D88-D78B-203F88AA5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9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26A8-86F1-BC47-103F-FAEF3C94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PageView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247C4-CA29-54D3-7DEF-AA680971C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507145" cy="435133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PageView</a:t>
            </a:r>
            <a:r>
              <a:rPr lang="en-US" dirty="0"/>
              <a:t> provides a </a:t>
            </a:r>
            <a:r>
              <a:rPr lang="en-US" dirty="0" err="1"/>
              <a:t>swipeable</a:t>
            </a:r>
            <a:r>
              <a:rPr lang="en-US" dirty="0"/>
              <a:t> set of widgets, like the Tab, but no headers.</a:t>
            </a:r>
          </a:p>
          <a:p>
            <a:pPr lvl="1"/>
            <a:r>
              <a:rPr lang="en-US" dirty="0"/>
              <a:t>in Android this would be Pager for fragments.	</a:t>
            </a:r>
          </a:p>
          <a:p>
            <a:endParaRPr lang="en-US" dirty="0"/>
          </a:p>
          <a:p>
            <a:r>
              <a:rPr lang="en-US" dirty="0"/>
              <a:t>Note, web doesn't provide swipe well.</a:t>
            </a:r>
          </a:p>
        </p:txBody>
      </p:sp>
      <p:pic>
        <p:nvPicPr>
          <p:cNvPr id="7" name="Content Placeholder 6" descr="A white airplane on a black background&#10;&#10;AI-generated content may be incorrect.">
            <a:extLst>
              <a:ext uri="{FF2B5EF4-FFF2-40B4-BE49-F238E27FC236}">
                <a16:creationId xmlns:a16="http://schemas.microsoft.com/office/drawing/2014/main" id="{7F934784-4105-E030-6AB4-5B70DC3D08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071" y="1825625"/>
            <a:ext cx="1957857" cy="4351338"/>
          </a:xfrm>
        </p:spPr>
      </p:pic>
    </p:spTree>
    <p:extLst>
      <p:ext uri="{BB962C8B-B14F-4D97-AF65-F5344CB8AC3E}">
        <p14:creationId xmlns:p14="http://schemas.microsoft.com/office/powerpoint/2010/main" val="222034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61AA4-6BE3-7881-4C33-9ECCA669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PageView</a:t>
            </a:r>
            <a:r>
              <a:rPr lang="en-US" dirty="0"/>
              <a:t>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7EAF9-B661-4B2C-DE98-C4F7743617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PageView</a:t>
            </a:r>
            <a:r>
              <a:rPr lang="en-US" dirty="0"/>
              <a:t> needs a controller</a:t>
            </a:r>
          </a:p>
          <a:p>
            <a:pPr lvl="1"/>
            <a:r>
              <a:rPr lang="en-US" dirty="0"/>
              <a:t>controller has optional </a:t>
            </a:r>
            <a:r>
              <a:rPr lang="en-US" dirty="0" err="1"/>
              <a:t>initialpage</a:t>
            </a:r>
            <a:endParaRPr lang="en-US" dirty="0"/>
          </a:p>
          <a:p>
            <a:r>
              <a:rPr lang="en-US" dirty="0"/>
              <a:t>children is an array of widgets to swipe through.</a:t>
            </a:r>
          </a:p>
          <a:p>
            <a:pPr lvl="1"/>
            <a:r>
              <a:rPr lang="en-US" dirty="0"/>
              <a:t>remember, you can get very complex set of widgets</a:t>
            </a:r>
          </a:p>
          <a:p>
            <a:pPr lvl="1"/>
            <a:r>
              <a:rPr lang="en-US" dirty="0"/>
              <a:t>the example is very simple set of icons.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7229C5-E041-779F-8CC3-E2EB17E44A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4762" y="1894800"/>
            <a:ext cx="5181600" cy="4212988"/>
          </a:xfrm>
        </p:spPr>
      </p:pic>
    </p:spTree>
    <p:extLst>
      <p:ext uri="{BB962C8B-B14F-4D97-AF65-F5344CB8AC3E}">
        <p14:creationId xmlns:p14="http://schemas.microsoft.com/office/powerpoint/2010/main" val="2097443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F0FAE9-B3C9-94A1-644E-48F36329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App Bar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5E8E0-6615-39FE-4E42-ED43189F2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AppBar</a:t>
            </a:r>
            <a:r>
              <a:rPr lang="en-US" dirty="0"/>
              <a:t> is at the bottom of the app.</a:t>
            </a:r>
          </a:p>
        </p:txBody>
      </p:sp>
    </p:spTree>
    <p:extLst>
      <p:ext uri="{BB962C8B-B14F-4D97-AF65-F5344CB8AC3E}">
        <p14:creationId xmlns:p14="http://schemas.microsoft.com/office/powerpoint/2010/main" val="1992028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AC25-F7F3-2458-A868-888389C2F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BottomAppBar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148EB-EB0E-F3C9-B957-2A1749C4B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286819" cy="4351338"/>
          </a:xfrm>
        </p:spPr>
        <p:txBody>
          <a:bodyPr/>
          <a:lstStyle/>
          <a:p>
            <a:r>
              <a:rPr lang="en-US" dirty="0"/>
              <a:t>Not really a Route, but it fits better in this lecture.</a:t>
            </a:r>
          </a:p>
          <a:p>
            <a:r>
              <a:rPr lang="en-US" dirty="0"/>
              <a:t>using the </a:t>
            </a:r>
            <a:r>
              <a:rPr lang="en-US" dirty="0" err="1"/>
              <a:t>bottomNavigationBar</a:t>
            </a:r>
            <a:r>
              <a:rPr lang="en-US" dirty="0"/>
              <a:t>: in the scaffold</a:t>
            </a:r>
          </a:p>
          <a:p>
            <a:r>
              <a:rPr lang="en-US" dirty="0" err="1"/>
              <a:t>BottomAppBar</a:t>
            </a:r>
            <a:r>
              <a:rPr lang="en-US" dirty="0"/>
              <a:t>( )</a:t>
            </a:r>
          </a:p>
          <a:p>
            <a:pPr lvl="1"/>
            <a:r>
              <a:rPr lang="en-US" dirty="0"/>
              <a:t>if there is a </a:t>
            </a:r>
            <a:r>
              <a:rPr lang="en-US" dirty="0" err="1"/>
              <a:t>floatingActionButton</a:t>
            </a:r>
            <a:endParaRPr lang="en-US" dirty="0"/>
          </a:p>
          <a:p>
            <a:pPr lvl="1"/>
            <a:r>
              <a:rPr lang="en-US" dirty="0"/>
              <a:t>shape: </a:t>
            </a:r>
            <a:r>
              <a:rPr lang="en-US" dirty="0" err="1"/>
              <a:t>CircularNotchedRectangle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Row of Icons, just like the top bar.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D4B675-ABC1-58A0-CDD3-15A4362B40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80724" y="365125"/>
            <a:ext cx="2517371" cy="5594159"/>
          </a:xfrm>
        </p:spPr>
      </p:pic>
    </p:spTree>
    <p:extLst>
      <p:ext uri="{BB962C8B-B14F-4D97-AF65-F5344CB8AC3E}">
        <p14:creationId xmlns:p14="http://schemas.microsoft.com/office/powerpoint/2010/main" val="1967518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86538-2065-ED9D-B5A3-7DED8202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BottomAppBar</a:t>
            </a:r>
            <a:r>
              <a:rPr lang="en-US" dirty="0"/>
              <a:t> (2)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C8399D-EFB9-4FBC-1AA0-4ACBBD77B4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8265" y="1815577"/>
            <a:ext cx="5237177" cy="4775596"/>
          </a:xfr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A68B8184-14BC-1915-E366-1149186BC2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24896" y="365125"/>
            <a:ext cx="2615327" cy="5811838"/>
          </a:xfrm>
        </p:spPr>
      </p:pic>
    </p:spTree>
    <p:extLst>
      <p:ext uri="{BB962C8B-B14F-4D97-AF65-F5344CB8AC3E}">
        <p14:creationId xmlns:p14="http://schemas.microsoft.com/office/powerpoint/2010/main" val="220278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170F-3C31-43F3-8AC3-D76D16C4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9D100-908C-7632-4CE6-36D9DEEBE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Scaffold is key for most of the routing.</a:t>
            </a:r>
          </a:p>
          <a:p>
            <a:pPr lvl="1"/>
            <a:r>
              <a:rPr lang="en-US" dirty="0"/>
              <a:t>As we have seen, there is built-in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floatingActionButton</a:t>
            </a:r>
            <a:r>
              <a:rPr lang="en-US" dirty="0"/>
              <a:t>:, drawer: and </a:t>
            </a:r>
            <a:r>
              <a:rPr lang="en-US" dirty="0" err="1"/>
              <a:t>endDrawer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There is also BottomNavigationBar and </a:t>
            </a:r>
            <a:r>
              <a:rPr lang="en-US" dirty="0" err="1"/>
              <a:t>bottomSheet</a:t>
            </a:r>
            <a:endParaRPr lang="en-US" dirty="0"/>
          </a:p>
          <a:p>
            <a:pPr lvl="2"/>
            <a:r>
              <a:rPr lang="en-US" dirty="0"/>
              <a:t>The BottomNavigationBar can be used for multiple widgets</a:t>
            </a:r>
          </a:p>
          <a:p>
            <a:pPr lvl="2"/>
            <a:r>
              <a:rPr lang="en-US" dirty="0"/>
              <a:t>we won't cover the </a:t>
            </a:r>
            <a:r>
              <a:rPr lang="en-US" dirty="0" err="1"/>
              <a:t>bottomSheet</a:t>
            </a:r>
            <a:r>
              <a:rPr lang="en-US" dirty="0"/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623006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7AA1-57B9-8977-98FA-921C7695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48EC2-1CA8-1DE5-9F65-43B311B6B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https://api.flutter.dev/flutter/material/BottomAppBar-class.html</a:t>
            </a:r>
            <a:endParaRPr lang="en-US" dirty="0"/>
          </a:p>
          <a:p>
            <a:r>
              <a:rPr lang="en-US" dirty="0"/>
              <a:t>rail: </a:t>
            </a:r>
            <a:r>
              <a:rPr lang="en-US" dirty="0">
                <a:hlinkClick r:id="rId3"/>
              </a:rPr>
              <a:t>https://www.youtube.com/watch?v=y9xchtVTtqQ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https://api.flutter.dev/flutter/widgets/PageView-class.html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https://api.flutter.dev/flutter/material/NavigationBar-class.html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https://api.flutter.dev/flutter/material/NavigationRail-class.html</a:t>
            </a: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04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243388" y="1676400"/>
            <a:ext cx="17351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054725" y="2044700"/>
            <a:ext cx="17351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34000" y="2679700"/>
            <a:ext cx="17351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autoUpdateAnimBg="0"/>
      <p:bldP spid="6349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CD1893-DC12-69A9-EDAB-2FA7D5C6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Bar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882897-CDDA-53FA-9DF3-70F344447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NavigationBar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157936" cy="4351338"/>
          </a:xfrm>
        </p:spPr>
        <p:txBody>
          <a:bodyPr>
            <a:normAutofit/>
          </a:bodyPr>
          <a:lstStyle/>
          <a:p>
            <a:r>
              <a:rPr lang="en-US" dirty="0"/>
              <a:t>use the scaffold </a:t>
            </a:r>
            <a:r>
              <a:rPr lang="en-US" dirty="0" err="1"/>
              <a:t>bottomNavigationBar</a:t>
            </a:r>
            <a:r>
              <a:rPr lang="en-US" dirty="0"/>
              <a:t>: </a:t>
            </a:r>
          </a:p>
          <a:p>
            <a:r>
              <a:rPr lang="en-US" dirty="0" err="1"/>
              <a:t>NavgiationBar</a:t>
            </a:r>
            <a:r>
              <a:rPr lang="en-US" dirty="0"/>
              <a:t> widget</a:t>
            </a:r>
          </a:p>
          <a:p>
            <a:r>
              <a:rPr lang="en-US" dirty="0"/>
              <a:t>which takes an array of </a:t>
            </a:r>
            <a:r>
              <a:rPr lang="en-US" dirty="0" err="1"/>
              <a:t>NavigationDestinations</a:t>
            </a:r>
            <a:endParaRPr lang="en-US" dirty="0"/>
          </a:p>
          <a:p>
            <a:pPr lvl="1"/>
            <a:r>
              <a:rPr lang="en-US" dirty="0"/>
              <a:t>takes Icon and label</a:t>
            </a:r>
          </a:p>
          <a:p>
            <a:r>
              <a:rPr lang="en-US" dirty="0" err="1"/>
              <a:t>selectedIndex</a:t>
            </a:r>
            <a:r>
              <a:rPr lang="en-US" dirty="0"/>
              <a:t> and </a:t>
            </a:r>
            <a:r>
              <a:rPr lang="en-US" dirty="0" err="1"/>
              <a:t>OnDestinationSelected</a:t>
            </a:r>
            <a:r>
              <a:rPr lang="en-US" dirty="0"/>
              <a:t> method.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274340"/>
            <a:ext cx="342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the </a:t>
            </a:r>
            <a:r>
              <a:rPr lang="en-US" dirty="0" err="1"/>
              <a:t>NaviagationBar</a:t>
            </a:r>
            <a:r>
              <a:rPr lang="en-US" dirty="0"/>
              <a:t> Demo</a:t>
            </a:r>
          </a:p>
        </p:txBody>
      </p:sp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494E75E-0EC7-B84B-BF39-47DF93AAD7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32" y="1825625"/>
            <a:ext cx="1957857" cy="4351338"/>
          </a:xfrm>
        </p:spPr>
      </p:pic>
    </p:spTree>
    <p:extLst>
      <p:ext uri="{BB962C8B-B14F-4D97-AF65-F5344CB8AC3E}">
        <p14:creationId xmlns:p14="http://schemas.microsoft.com/office/powerpoint/2010/main" val="328826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Navigation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NavBar</a:t>
            </a:r>
            <a:r>
              <a:rPr lang="en-US" dirty="0"/>
              <a:t> is supposed to be no more then 5, with 3 being the optimal number of icons</a:t>
            </a:r>
          </a:p>
          <a:p>
            <a:pPr lvl="1"/>
            <a:r>
              <a:rPr lang="en-US" dirty="0"/>
              <a:t>again, don't forget you can use badges as needed.</a:t>
            </a:r>
          </a:p>
          <a:p>
            <a:endParaRPr lang="en-US" dirty="0"/>
          </a:p>
          <a:p>
            <a:r>
              <a:rPr lang="en-US" dirty="0"/>
              <a:t>A note, this looks good on a say a phone in portrait mode</a:t>
            </a:r>
          </a:p>
          <a:p>
            <a:pPr lvl="1"/>
            <a:r>
              <a:rPr lang="en-US" dirty="0"/>
              <a:t>but not landscape or web, which the bar takes a lot of space.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FD1015-6F12-8910-7F96-604B3AAD4F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247000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D0D571-625A-3A8D-F20F-25390559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Rail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9D79C-19BD-1056-B6B7-A7D44F37F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1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FA9396-AA54-70B7-EEEC-4D3E834F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NavigationRail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79EB2A-20D8-8F38-B8C2-E513E4970D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Rail is meant for layouts with wide viewports, like web or landscape/tablets.  </a:t>
            </a:r>
          </a:p>
          <a:p>
            <a:r>
              <a:rPr lang="en-US" dirty="0"/>
              <a:t>It allows the maximum space</a:t>
            </a:r>
          </a:p>
          <a:p>
            <a:pPr lvl="1"/>
            <a:r>
              <a:rPr lang="en-US" dirty="0"/>
              <a:t>unlike a </a:t>
            </a:r>
            <a:r>
              <a:rPr lang="en-US" dirty="0" err="1"/>
              <a:t>navigationBar</a:t>
            </a:r>
            <a:r>
              <a:rPr lang="en-US" dirty="0"/>
              <a:t>, there is no built-in scaffold (yet?).</a:t>
            </a:r>
          </a:p>
          <a:p>
            <a:r>
              <a:rPr lang="en-US" dirty="0"/>
              <a:t>Body: Row()</a:t>
            </a:r>
          </a:p>
          <a:p>
            <a:pPr lvl="1"/>
            <a:r>
              <a:rPr lang="en-US" dirty="0"/>
              <a:t>since we want have it on the right (or left), then a divider, then the main widget.</a:t>
            </a:r>
          </a:p>
        </p:txBody>
      </p:sp>
      <p:pic>
        <p:nvPicPr>
          <p:cNvPr id="8" name="Content Placeholder 7" descr="A black airplane icon on a white background&#10;&#10;AI-generated content may be incorrect.">
            <a:extLst>
              <a:ext uri="{FF2B5EF4-FFF2-40B4-BE49-F238E27FC236}">
                <a16:creationId xmlns:a16="http://schemas.microsoft.com/office/drawing/2014/main" id="{9F36A9C8-1C17-C844-26F3-2ECB48711F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06" y="229388"/>
            <a:ext cx="1812105" cy="4027404"/>
          </a:xfrm>
        </p:spPr>
      </p:pic>
      <p:pic>
        <p:nvPicPr>
          <p:cNvPr id="10" name="Picture 9" descr="A black and white sign with a person on a bicycle&#10;&#10;AI-generated content may be incorrect.">
            <a:extLst>
              <a:ext uri="{FF2B5EF4-FFF2-40B4-BE49-F238E27FC236}">
                <a16:creationId xmlns:a16="http://schemas.microsoft.com/office/drawing/2014/main" id="{28CE925F-B66C-E9C7-E628-A7E1EC8B0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971" y="4486454"/>
            <a:ext cx="4462829" cy="214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0B08-FEAB-A097-76C0-9D396B997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NavigationRail</a:t>
            </a:r>
            <a:r>
              <a:rPr lang="en-US" dirty="0"/>
              <a:t>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ED508-75DE-E011-616A-B66BDAF5A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54969" cy="4351338"/>
          </a:xfrm>
        </p:spPr>
        <p:txBody>
          <a:bodyPr/>
          <a:lstStyle/>
          <a:p>
            <a:r>
              <a:rPr lang="en-US" dirty="0"/>
              <a:t>First is Row, with a </a:t>
            </a:r>
            <a:r>
              <a:rPr lang="en-US" dirty="0" err="1"/>
              <a:t>NavigationRail</a:t>
            </a:r>
            <a:endParaRPr lang="en-US" dirty="0"/>
          </a:p>
          <a:p>
            <a:pPr lvl="1"/>
            <a:r>
              <a:rPr lang="en-US" dirty="0"/>
              <a:t>the rail has lots of </a:t>
            </a:r>
            <a:r>
              <a:rPr lang="en-US" dirty="0" err="1"/>
              <a:t>optins</a:t>
            </a:r>
            <a:r>
              <a:rPr lang="en-US" dirty="0"/>
              <a:t>, like elevation,</a:t>
            </a:r>
          </a:p>
          <a:p>
            <a:pPr lvl="1"/>
            <a:r>
              <a:rPr lang="en-US" dirty="0"/>
              <a:t>2 needed, </a:t>
            </a:r>
            <a:r>
              <a:rPr lang="en-US" dirty="0" err="1"/>
              <a:t>selectedIndex</a:t>
            </a:r>
            <a:r>
              <a:rPr lang="en-US" dirty="0"/>
              <a:t> and </a:t>
            </a:r>
            <a:r>
              <a:rPr lang="en-US" dirty="0" err="1"/>
              <a:t>onDestinationSelected</a:t>
            </a:r>
            <a:endParaRPr lang="en-US" dirty="0"/>
          </a:p>
          <a:p>
            <a:pPr lvl="2"/>
            <a:r>
              <a:rPr lang="en-US" dirty="0"/>
              <a:t>like </a:t>
            </a:r>
            <a:r>
              <a:rPr lang="en-US" dirty="0" err="1"/>
              <a:t>NavigationBar</a:t>
            </a:r>
            <a:endParaRPr lang="en-US" dirty="0"/>
          </a:p>
          <a:p>
            <a:pPr lvl="1"/>
            <a:r>
              <a:rPr lang="en-US" dirty="0"/>
              <a:t>destinations: is an array of </a:t>
            </a:r>
            <a:r>
              <a:rPr lang="en-US" dirty="0" err="1"/>
              <a:t>NavigationRailDestination</a:t>
            </a:r>
            <a:r>
              <a:rPr lang="en-US" dirty="0"/>
              <a:t> widgets.</a:t>
            </a:r>
          </a:p>
          <a:p>
            <a:r>
              <a:rPr lang="en-US" dirty="0"/>
              <a:t>Then the divider</a:t>
            </a:r>
          </a:p>
          <a:p>
            <a:r>
              <a:rPr lang="en-US" dirty="0"/>
              <a:t>and finally, the rest of the widgets</a:t>
            </a:r>
          </a:p>
          <a:p>
            <a:pPr lvl="1"/>
            <a:r>
              <a:rPr lang="en-US" dirty="0"/>
              <a:t>in our case, just icons.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E29B4F-6F1B-2F70-CC6F-9AB67309E1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6455" y="1825625"/>
            <a:ext cx="4087345" cy="4351338"/>
          </a:xfrm>
        </p:spPr>
      </p:pic>
    </p:spTree>
    <p:extLst>
      <p:ext uri="{BB962C8B-B14F-4D97-AF65-F5344CB8AC3E}">
        <p14:creationId xmlns:p14="http://schemas.microsoft.com/office/powerpoint/2010/main" val="146416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8891D-6CFF-67E8-6DDE-38488FBE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NavigationRailDestination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73D16-501D-6F67-BFBB-A374AAFA1E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variable was used to simply how the code looked; otherwise, this could have been in the destination section of Rail.</a:t>
            </a:r>
          </a:p>
          <a:p>
            <a:pPr lvl="1"/>
            <a:r>
              <a:rPr lang="en-US" dirty="0"/>
              <a:t>The widget requires both icon and label</a:t>
            </a:r>
          </a:p>
          <a:p>
            <a:pPr lvl="1"/>
            <a:r>
              <a:rPr lang="en-US" dirty="0" err="1"/>
              <a:t>selectedIcon</a:t>
            </a:r>
            <a:r>
              <a:rPr lang="en-US" dirty="0"/>
              <a:t> is optional</a:t>
            </a:r>
          </a:p>
          <a:p>
            <a:pPr lvl="2"/>
            <a:r>
              <a:rPr lang="en-US" dirty="0"/>
              <a:t>if you skip the </a:t>
            </a:r>
            <a:r>
              <a:rPr lang="en-US" dirty="0" err="1"/>
              <a:t>selectedIndex</a:t>
            </a:r>
            <a:r>
              <a:rPr lang="en-US" dirty="0"/>
              <a:t>, then skip </a:t>
            </a:r>
            <a:r>
              <a:rPr lang="en-US" dirty="0" err="1"/>
              <a:t>selectedIcon</a:t>
            </a:r>
            <a:r>
              <a:rPr lang="en-US" dirty="0"/>
              <a:t> as well.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C2B2FA-334B-5ADD-9FF7-7FF361CDB2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4339" y="1996001"/>
            <a:ext cx="4277322" cy="4010585"/>
          </a:xfrm>
        </p:spPr>
      </p:pic>
    </p:spTree>
    <p:extLst>
      <p:ext uri="{BB962C8B-B14F-4D97-AF65-F5344CB8AC3E}">
        <p14:creationId xmlns:p14="http://schemas.microsoft.com/office/powerpoint/2010/main" val="279705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645</Words>
  <Application>Microsoft Office PowerPoint</Application>
  <PresentationFormat>Widescreen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Tahoma</vt:lpstr>
      <vt:lpstr>Office Theme</vt:lpstr>
      <vt:lpstr>Cosc 4735</vt:lpstr>
      <vt:lpstr>Scaffold</vt:lpstr>
      <vt:lpstr>Navigation Bar</vt:lpstr>
      <vt:lpstr>NavigationBar</vt:lpstr>
      <vt:lpstr>Bottom Navigation (2)</vt:lpstr>
      <vt:lpstr>Navigation Rail</vt:lpstr>
      <vt:lpstr>NavigationRail</vt:lpstr>
      <vt:lpstr>NavigationRail (2)</vt:lpstr>
      <vt:lpstr>NavigationRailDestination</vt:lpstr>
      <vt:lpstr>why not both?</vt:lpstr>
      <vt:lpstr>Combined: NavBar and Rail</vt:lpstr>
      <vt:lpstr>Combined: NavBar and Rail</vt:lpstr>
      <vt:lpstr>lastly</vt:lpstr>
      <vt:lpstr>PageView</vt:lpstr>
      <vt:lpstr>PageView</vt:lpstr>
      <vt:lpstr>PageView (2)</vt:lpstr>
      <vt:lpstr>Bottom App Bar</vt:lpstr>
      <vt:lpstr>BottomAppBar</vt:lpstr>
      <vt:lpstr>BottomAppBar (2)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Ward</dc:creator>
  <cp:lastModifiedBy>Jim Ward</cp:lastModifiedBy>
  <cp:revision>10</cp:revision>
  <dcterms:created xsi:type="dcterms:W3CDTF">2025-03-13T20:24:05Z</dcterms:created>
  <dcterms:modified xsi:type="dcterms:W3CDTF">2025-03-19T15:51:07Z</dcterms:modified>
</cp:coreProperties>
</file>