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90" r:id="rId3"/>
    <p:sldId id="274" r:id="rId4"/>
    <p:sldId id="293" r:id="rId5"/>
    <p:sldId id="275" r:id="rId6"/>
    <p:sldId id="298" r:id="rId7"/>
    <p:sldId id="300" r:id="rId8"/>
    <p:sldId id="301" r:id="rId9"/>
    <p:sldId id="291" r:id="rId10"/>
    <p:sldId id="303" r:id="rId11"/>
    <p:sldId id="304" r:id="rId12"/>
    <p:sldId id="294" r:id="rId13"/>
    <p:sldId id="295" r:id="rId14"/>
    <p:sldId id="297" r:id="rId15"/>
    <p:sldId id="280" r:id="rId16"/>
    <p:sldId id="305" r:id="rId17"/>
    <p:sldId id="306" r:id="rId18"/>
    <p:sldId id="296" r:id="rId19"/>
    <p:sldId id="282" r:id="rId20"/>
    <p:sldId id="299" r:id="rId21"/>
    <p:sldId id="307" r:id="rId22"/>
    <p:sldId id="308" r:id="rId23"/>
    <p:sldId id="309" r:id="rId24"/>
    <p:sldId id="310" r:id="rId25"/>
    <p:sldId id="289" r:id="rId26"/>
    <p:sldId id="2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23EB5-6CEE-43EC-A500-920A10EDE38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A1BF0-F10C-4A11-B613-347FF2158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94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0A5E5-C227-4A71-B692-4B2DA83904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54C3-1696-D6DC-80DF-38E17037D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14965-37B7-A841-60DE-16BAB74D5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26FFA-DF3E-1A76-F1E8-54E7C93F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E0A19-EC68-4D8A-4F63-484F9F8B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4954A-6104-937E-48AC-75243260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7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E8FE-E4F6-580D-7E44-6B32EA68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F3A6A-5CF2-4B28-722B-27EEBBD7F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9748C-043E-F1D2-4DA3-08C9C07AB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EAE40-92D9-6195-0043-F4DB8BFB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C9CA3-8874-5639-20C8-4CCEA745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8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7DFA80-81AA-CC93-0975-09FB7887E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B7086-0F7E-734C-AFD5-2DD377D66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E10A4-8ED2-75AB-3CE7-43EE97DE3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2B435-FD85-1BA6-96C6-041A74BE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80A94-D2F7-49A5-0F31-68A767D0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1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678A4-D086-A78B-E35C-47A1249B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80771-5EE3-6FCD-1EB8-540256D45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D7ADA-3BB8-F27A-60C5-82B360EB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99813-D0A4-58BE-B06E-2B260B335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EC960-19A5-9B74-2A3E-40F01FE6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5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9AE9B-C5E5-2A78-86F6-A86D49CAB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C0B82-D37C-9F93-78E6-B0B343AAF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FF6F5-3DA6-39AC-B557-B331F304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BA579-53C7-51C9-6A15-396DAFC98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82734-90C4-8129-1ADE-C7C324DE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6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09BB-4650-144F-B2E0-FFB6D6A9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12184-B281-F408-2690-2AE3981B6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124AA-FEC9-5E19-6A76-58CC31779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B25FD-6FC1-677D-AFAE-A7D848DD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DDFBC-ECF8-2687-5EB3-24996EB8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9E769-1B5D-4C62-2B0A-DCF92E9B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4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0125-386F-4382-3FCA-B989DE05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F1AE5-DD9E-FF99-AD73-5FBDBB380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F00E57-C780-D832-A81F-CFB8554B6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092394-88D3-D604-B5BE-C5A6F86FC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5E78B2-2079-1D47-AF89-B168060B1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ECE70-1109-1E45-B3BF-CB3B8B052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E2F176-E82A-54C2-06CB-8FA7722AE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6616F5-C35F-ABDA-6098-0FC54866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9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A27F-C71D-424B-AE79-2C124A9D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FA20B-BC6E-14BD-86FD-9DF56DD57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AC096-6A9E-60F9-B5E1-842149D3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4EE23-F5AE-9571-F48A-1BE21112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1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207CB-22E7-8684-CC11-795F7F5B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CDCB5-08D6-3C1B-AA70-8574399E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95543-E9D0-5BF8-04C6-3406EEBC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7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E71C-085D-8443-40DF-72914668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9C1CD-E73F-2F5A-25CB-3F8CDDFE6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795B3-F703-0BD6-5C4B-60ED3107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98078-C8D5-A3CC-F306-16CA329C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95C62-6C6D-0F6D-9710-E47F28B1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A1FA5-2CAE-3A84-1342-B7C3D6A1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9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28EE5-C3B7-064D-4A72-F78C58EF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98C66B-90F9-4564-C010-689E68173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021A8-767D-A336-707D-AA24856A0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ABFA8-791C-EC22-6B40-775B99C6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ABFF-528C-4A2A-B963-4F5395852C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5D0A7-B888-BA76-B368-EB3B2FCB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2AB0E-7A23-0B51-80EE-8A1E5F77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2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33AD3-D749-CAA1-14AC-7043FC30B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A3215-B3EB-8E97-51D8-B932B9ABE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8CA79-C694-4B43-DEF5-B9B545559F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2BABFF-528C-4A2A-B963-4F5395852CA3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62D93-07E9-5D7D-D9DB-09C5D7F6B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14AC-7B29-5ADD-E483-3ABD5E55A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AD0086-1960-47D6-9C2B-7717A9190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7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lutter.dev/docs/codelabs" TargetMode="External"/><Relationship Id="rId2" Type="http://schemas.openxmlformats.org/officeDocument/2006/relationships/hyperlink" Target="https://docs.flutter.dev/cookbook/navigation/named-rout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flutter.dev/cookbook/design/tabs" TargetMode="External"/><Relationship Id="rId4" Type="http://schemas.openxmlformats.org/officeDocument/2006/relationships/hyperlink" Target="https://docs.flutter.dev/cookbook/design/drawer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4735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Flutter</a:t>
            </a:r>
          </a:p>
          <a:p>
            <a:r>
              <a:rPr lang="en-US" dirty="0"/>
              <a:t>multiple screen, drawer, and tabs</a:t>
            </a:r>
          </a:p>
        </p:txBody>
      </p:sp>
    </p:spTree>
    <p:extLst>
      <p:ext uri="{BB962C8B-B14F-4D97-AF65-F5344CB8AC3E}">
        <p14:creationId xmlns:p14="http://schemas.microsoft.com/office/powerpoint/2010/main" val="322298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224A41-40EF-C278-F133-307AEE278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NavigationDrawer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48C1D3-159B-101C-44E9-60ECFCF53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602415" cy="4351338"/>
          </a:xfrm>
        </p:spPr>
        <p:txBody>
          <a:bodyPr/>
          <a:lstStyle/>
          <a:p>
            <a:r>
              <a:rPr lang="en-US" dirty="0"/>
              <a:t>The "drawer" slides out of the left or right side of the screen.  The scaffold has spot for it</a:t>
            </a:r>
          </a:p>
          <a:p>
            <a:pPr lvl="1"/>
            <a:r>
              <a:rPr lang="en-US" dirty="0"/>
              <a:t>drawer: (left side),  </a:t>
            </a:r>
            <a:r>
              <a:rPr lang="en-US" dirty="0" err="1"/>
              <a:t>endDrawer</a:t>
            </a:r>
            <a:r>
              <a:rPr lang="en-US" dirty="0"/>
              <a:t>: (right side)</a:t>
            </a:r>
          </a:p>
          <a:p>
            <a:pPr lvl="1"/>
            <a:r>
              <a:rPr lang="en-US" dirty="0"/>
              <a:t>note: m2 uses Drawer and </a:t>
            </a:r>
            <a:r>
              <a:rPr lang="en-US" dirty="0" err="1"/>
              <a:t>listTiles</a:t>
            </a:r>
            <a:endParaRPr lang="en-US" dirty="0"/>
          </a:p>
          <a:p>
            <a:pPr lvl="2"/>
            <a:r>
              <a:rPr lang="en-US" dirty="0"/>
              <a:t>m3 uses </a:t>
            </a:r>
            <a:r>
              <a:rPr lang="en-US" dirty="0" err="1"/>
              <a:t>NavigationDrawer</a:t>
            </a:r>
            <a:r>
              <a:rPr lang="en-US" dirty="0"/>
              <a:t> and </a:t>
            </a:r>
            <a:r>
              <a:rPr lang="en-US" dirty="0" err="1"/>
              <a:t>DavigationDrawerDestination</a:t>
            </a:r>
            <a:r>
              <a:rPr lang="en-US" dirty="0"/>
              <a:t> widgets.</a:t>
            </a:r>
          </a:p>
        </p:txBody>
      </p:sp>
      <p:pic>
        <p:nvPicPr>
          <p:cNvPr id="11" name="Content Placeholder 10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2D38FAA-BA53-9E19-8BAE-A66929E8FD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680" y="1825625"/>
            <a:ext cx="1957857" cy="4351338"/>
          </a:xfrm>
        </p:spPr>
      </p:pic>
    </p:spTree>
    <p:extLst>
      <p:ext uri="{BB962C8B-B14F-4D97-AF65-F5344CB8AC3E}">
        <p14:creationId xmlns:p14="http://schemas.microsoft.com/office/powerpoint/2010/main" val="12971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5A2D8-0841-A716-D04B-E18BED904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445D58-2F10-6FBF-CF11-68CFEFE7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m2 vs m3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03009-04DD-DA85-63D6-29DF63E41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material design 3	</a:t>
            </a:r>
          </a:p>
        </p:txBody>
      </p:sp>
      <p:pic>
        <p:nvPicPr>
          <p:cNvPr id="10" name="Content Placeholder 9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2B148A85-902F-9AEB-92E0-2F3B0F554A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72" y="2505075"/>
            <a:ext cx="1657857" cy="3684588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5C8D18-7A83-B903-283D-E30C5EDE6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material design 2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653F013-0AF6-6374-D551-986F4109CF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7" y="2505075"/>
            <a:ext cx="2071933" cy="3684588"/>
          </a:xfrm>
        </p:spPr>
      </p:pic>
    </p:spTree>
    <p:extLst>
      <p:ext uri="{BB962C8B-B14F-4D97-AF65-F5344CB8AC3E}">
        <p14:creationId xmlns:p14="http://schemas.microsoft.com/office/powerpoint/2010/main" val="164694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Drawer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drawer is built into the scaffold</a:t>
            </a:r>
          </a:p>
          <a:p>
            <a:r>
              <a:rPr lang="en-US" dirty="0"/>
              <a:t>easy to use and create.</a:t>
            </a:r>
          </a:p>
          <a:p>
            <a:pPr marL="0" indent="0">
              <a:buNone/>
            </a:pPr>
            <a:r>
              <a:rPr lang="en-US" dirty="0"/>
              <a:t>Scaffold(</a:t>
            </a:r>
          </a:p>
          <a:p>
            <a:pPr marL="0" indent="0">
              <a:buNone/>
            </a:pPr>
            <a:r>
              <a:rPr lang="en-US" dirty="0"/>
              <a:t>  drawer: </a:t>
            </a:r>
            <a:r>
              <a:rPr lang="en-US" dirty="0" err="1"/>
              <a:t>NavagiationDrawer</a:t>
            </a:r>
            <a:r>
              <a:rPr lang="en-US" dirty="0"/>
              <a:t>(…),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endDrawer</a:t>
            </a:r>
            <a:r>
              <a:rPr lang="en-US" dirty="0"/>
              <a:t>:  …</a:t>
            </a:r>
          </a:p>
          <a:p>
            <a:pPr marL="0" indent="0">
              <a:buNone/>
            </a:pP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6DC9F6-36A1-1370-66FE-F8FF7CA2C6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875854"/>
            <a:ext cx="5682986" cy="3106291"/>
          </a:xfrm>
        </p:spPr>
      </p:pic>
    </p:spTree>
    <p:extLst>
      <p:ext uri="{BB962C8B-B14F-4D97-AF65-F5344CB8AC3E}">
        <p14:creationId xmlns:p14="http://schemas.microsoft.com/office/powerpoint/2010/main" val="14097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Drawers and multiple routes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you want to use the drawer more like we would in android, where it changes between fragments, then it a little more complex.</a:t>
            </a:r>
          </a:p>
          <a:p>
            <a:pPr lvl="1"/>
            <a:r>
              <a:rPr lang="en-US" dirty="0"/>
              <a:t>First put the drawer widget in its own class and likely own file</a:t>
            </a:r>
          </a:p>
          <a:p>
            <a:pPr lvl="1"/>
            <a:r>
              <a:rPr lang="en-US" dirty="0"/>
              <a:t>put each router/screen also in itself file.</a:t>
            </a:r>
          </a:p>
          <a:p>
            <a:pPr lvl="1"/>
            <a:r>
              <a:rPr lang="en-US" dirty="0"/>
              <a:t>define a routes class for each route.</a:t>
            </a:r>
          </a:p>
          <a:p>
            <a:pPr lvl="2"/>
            <a:r>
              <a:rPr lang="en-US" dirty="0"/>
              <a:t>we have 4 screens, so 4 routes.</a:t>
            </a:r>
          </a:p>
          <a:p>
            <a:pPr lvl="2"/>
            <a:r>
              <a:rPr lang="en-US" dirty="0"/>
              <a:t>using name routes, so the code is readable.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6172200" y="3401130"/>
            <a:ext cx="5019323" cy="120032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routes {</a:t>
            </a:r>
            <a:b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 </a:t>
            </a:r>
            <a:r>
              <a:rPr lang="en-US" altLang="en-US" sz="1200" dirty="0" err="1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altLang="en-US" sz="1200" i="1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2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MainView.</a:t>
            </a:r>
            <a:r>
              <a:rPr lang="en-US" altLang="en-US" sz="1200" i="1" dirty="0" err="1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routeName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static </a:t>
            </a:r>
            <a:r>
              <a:rPr lang="en-US" altLang="en-US" sz="1200" dirty="0" err="1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altLang="en-US" sz="1200" i="1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2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FirstView.</a:t>
            </a:r>
            <a:r>
              <a:rPr lang="en-US" altLang="en-US" sz="1200" i="1" dirty="0" err="1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routeName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static </a:t>
            </a:r>
            <a:r>
              <a:rPr lang="en-US" altLang="en-US" sz="1200" dirty="0" err="1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altLang="en-US" sz="1200" i="1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2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SecondView.</a:t>
            </a:r>
            <a:r>
              <a:rPr lang="en-US" altLang="en-US" sz="1200" i="1" dirty="0" err="1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routeName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static </a:t>
            </a:r>
            <a:r>
              <a:rPr lang="en-US" altLang="en-US" sz="1200" dirty="0" err="1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altLang="en-US" sz="1200" i="1" dirty="0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third </a:t>
            </a: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altLang="en-US" sz="1200" dirty="0" err="1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ThirdView.</a:t>
            </a:r>
            <a:r>
              <a:rPr lang="en-US" altLang="en-US" sz="1200" i="1" dirty="0" err="1">
                <a:solidFill>
                  <a:srgbClr val="9876A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routeName</a:t>
            </a:r>
            <a: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altLang="en-US" sz="1200" dirty="0">
                <a:solidFill>
                  <a:srgbClr val="CC783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 dirty="0">
                <a:solidFill>
                  <a:srgbClr val="A9B7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5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main.dart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Main lists the routes</a:t>
            </a:r>
          </a:p>
          <a:p>
            <a:r>
              <a:rPr lang="en-US" dirty="0"/>
              <a:t>home: to display the first page</a:t>
            </a:r>
          </a:p>
          <a:p>
            <a:pPr lvl="1"/>
            <a:r>
              <a:rPr lang="en-US" dirty="0"/>
              <a:t>just like normal.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except in this case </a:t>
            </a:r>
            <a:r>
              <a:rPr lang="en-US" dirty="0" err="1"/>
              <a:t>MainView</a:t>
            </a:r>
            <a:r>
              <a:rPr lang="en-US" dirty="0"/>
              <a:t>() is in its own file. 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6172200" y="1585248"/>
            <a:ext cx="5447325" cy="483209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MyApp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StatelessWidget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MyApp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({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.key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This widget is the root of your application.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Widget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BuildContext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context)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MaterialApp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title: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'Navigation Drawer Demo'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debugShowCheckedModeBanner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theme: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ThemeData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primarySwatch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Colors.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blue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home: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MainView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routes: 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routes.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(context) =&gt;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MainView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routes.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(context) =&gt;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FirstView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routes.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second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(context) =&gt;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SecondView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routes.</a:t>
            </a:r>
            <a:r>
              <a:rPr kumimoji="0" lang="en-US" altLang="en-US" sz="14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third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(context) =&gt;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ThirdView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50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DrawerWidget</a:t>
            </a:r>
            <a:r>
              <a:rPr lang="en-US" dirty="0"/>
              <a:t>()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NavigationDrawer</a:t>
            </a:r>
            <a:r>
              <a:rPr lang="en-US" dirty="0"/>
              <a:t>() widget</a:t>
            </a:r>
          </a:p>
          <a:p>
            <a:pPr lvl="1"/>
            <a:r>
              <a:rPr lang="en-US" dirty="0"/>
              <a:t>normally you have a header and then items</a:t>
            </a:r>
          </a:p>
          <a:p>
            <a:pPr lvl="2"/>
            <a:r>
              <a:rPr lang="en-US" dirty="0"/>
              <a:t>note the header is optional, but expected</a:t>
            </a:r>
          </a:p>
          <a:p>
            <a:pPr lvl="2"/>
            <a:r>
              <a:rPr lang="en-US" dirty="0"/>
              <a:t>for space, left it off here, but see the code</a:t>
            </a:r>
          </a:p>
          <a:p>
            <a:pPr lvl="1"/>
            <a:r>
              <a:rPr lang="en-US" dirty="0"/>
              <a:t>method to change the selection</a:t>
            </a:r>
          </a:p>
          <a:p>
            <a:pPr lvl="1"/>
            <a:r>
              <a:rPr lang="en-US" dirty="0" err="1"/>
              <a:t>selectedIndex</a:t>
            </a:r>
            <a:r>
              <a:rPr lang="en-US" dirty="0"/>
              <a:t> if you want it highlighted</a:t>
            </a:r>
          </a:p>
          <a:p>
            <a:pPr lvl="1"/>
            <a:r>
              <a:rPr lang="en-US" dirty="0"/>
              <a:t>the header and then </a:t>
            </a:r>
            <a:r>
              <a:rPr lang="en-US" dirty="0" err="1"/>
              <a:t>NavigationDrawerDestination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2623B21-F7F4-65C9-9667-6AA3AA265C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3895" y="1825625"/>
            <a:ext cx="4112015" cy="4576852"/>
          </a:xfr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CE549A-EDF2-58AE-A4B3-E28C04922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167" y="494431"/>
            <a:ext cx="4159743" cy="11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6FF8-9D5E-B32F-ED58-DDB900E37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DrawerWidget</a:t>
            </a:r>
            <a:r>
              <a:rPr lang="en-US" dirty="0"/>
              <a:t>() 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532B5-FBBA-B9EC-1CD8-5E8EF46EE2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are required to have a label and icon 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selectedIcon</a:t>
            </a:r>
            <a:r>
              <a:rPr lang="en-US" dirty="0"/>
              <a:t> is used when that item is selected.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don't use the </a:t>
            </a:r>
            <a:r>
              <a:rPr lang="en-US" dirty="0" err="1"/>
              <a:t>selectedIndex</a:t>
            </a:r>
            <a:r>
              <a:rPr lang="en-US" dirty="0"/>
              <a:t> in </a:t>
            </a:r>
            <a:r>
              <a:rPr lang="en-US" dirty="0" err="1"/>
              <a:t>NavigationDrawer</a:t>
            </a:r>
            <a:r>
              <a:rPr lang="en-US" dirty="0"/>
              <a:t>, then you should also skip </a:t>
            </a:r>
            <a:r>
              <a:rPr lang="en-US" dirty="0" err="1"/>
              <a:t>selectedIcon</a:t>
            </a:r>
            <a:r>
              <a:rPr lang="en-US" dirty="0"/>
              <a:t> as well.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76FAA5-EB5A-8486-62D5-21BB125A84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7401" y="2863780"/>
            <a:ext cx="4898124" cy="1868823"/>
          </a:xfrm>
        </p:spPr>
      </p:pic>
    </p:spTree>
    <p:extLst>
      <p:ext uri="{BB962C8B-B14F-4D97-AF65-F5344CB8AC3E}">
        <p14:creationId xmlns:p14="http://schemas.microsoft.com/office/powerpoint/2010/main" val="4022745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AD14-1580-3BA9-0B67-08E10918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DrawerWidget</a:t>
            </a:r>
            <a:r>
              <a:rPr lang="en-US" dirty="0"/>
              <a:t>() 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A5586-7B07-B738-926E-F418830DE9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the use selects a item, the </a:t>
            </a:r>
            <a:r>
              <a:rPr lang="en-US" dirty="0" err="1"/>
              <a:t>handleScreenChanged</a:t>
            </a:r>
            <a:r>
              <a:rPr lang="en-US" dirty="0"/>
              <a:t> method is called.</a:t>
            </a:r>
          </a:p>
          <a:p>
            <a:pPr lvl="1"/>
            <a:r>
              <a:rPr lang="en-US" dirty="0"/>
              <a:t>or other method you use, specified by </a:t>
            </a:r>
            <a:r>
              <a:rPr lang="en-US" dirty="0" err="1"/>
              <a:t>onDestinationSelected</a:t>
            </a:r>
            <a:r>
              <a:rPr lang="en-US" dirty="0"/>
              <a:t>: </a:t>
            </a:r>
          </a:p>
          <a:p>
            <a:r>
              <a:rPr lang="en-US" dirty="0"/>
              <a:t>receives the number of the list.</a:t>
            </a:r>
          </a:p>
          <a:p>
            <a:r>
              <a:rPr lang="en-US" dirty="0"/>
              <a:t>note </a:t>
            </a:r>
            <a:r>
              <a:rPr lang="en-US" dirty="0" err="1"/>
              <a:t>pushReplacementNamed</a:t>
            </a:r>
            <a:r>
              <a:rPr lang="en-US" dirty="0"/>
              <a:t> is important here to remove the back </a:t>
            </a:r>
            <a:r>
              <a:rPr lang="en-US" dirty="0" err="1"/>
              <a:t>buttom</a:t>
            </a:r>
            <a:endParaRPr lang="en-US" dirty="0"/>
          </a:p>
          <a:p>
            <a:pPr lvl="1"/>
            <a:r>
              <a:rPr lang="en-US" dirty="0"/>
              <a:t>other use the Navigator push method.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C542BD-3511-3FF6-AAA6-6B989E4D36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0917" y="1976949"/>
            <a:ext cx="4944165" cy="4048690"/>
          </a:xfrm>
        </p:spPr>
      </p:pic>
    </p:spTree>
    <p:extLst>
      <p:ext uri="{BB962C8B-B14F-4D97-AF65-F5344CB8AC3E}">
        <p14:creationId xmlns:p14="http://schemas.microsoft.com/office/powerpoint/2010/main" val="189633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firstscreen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16604" cy="4351338"/>
          </a:xfrm>
        </p:spPr>
        <p:txBody>
          <a:bodyPr/>
          <a:lstStyle/>
          <a:p>
            <a:r>
              <a:rPr lang="en-US" dirty="0"/>
              <a:t>in each "screen" you then have the drawer: with the widget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5BC62A-C395-B1C7-A888-2D5DE584D4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0463" y="1441641"/>
            <a:ext cx="4437830" cy="4669735"/>
          </a:xfrm>
        </p:spPr>
      </p:pic>
    </p:spTree>
    <p:extLst>
      <p:ext uri="{BB962C8B-B14F-4D97-AF65-F5344CB8AC3E}">
        <p14:creationId xmlns:p14="http://schemas.microsoft.com/office/powerpoint/2010/main" val="678055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27" y="1922901"/>
            <a:ext cx="2446862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621" y="2127182"/>
            <a:ext cx="5181600" cy="4351338"/>
          </a:xfrm>
        </p:spPr>
        <p:txBody>
          <a:bodyPr/>
          <a:lstStyle/>
          <a:p>
            <a:r>
              <a:rPr lang="en-US" dirty="0"/>
              <a:t>This switches between views.</a:t>
            </a:r>
          </a:p>
          <a:p>
            <a:r>
              <a:rPr lang="en-US" dirty="0"/>
              <a:t>Here you get the same idea as fragments in android.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you can use the same technic with the </a:t>
            </a:r>
            <a:r>
              <a:rPr lang="en-US" dirty="0" err="1"/>
              <a:t>NavigationRail</a:t>
            </a:r>
            <a:r>
              <a:rPr lang="en-US"/>
              <a:t> and NavigationBar</a:t>
            </a:r>
            <a:r>
              <a:rPr lang="en-US" dirty="0"/>
              <a:t> too. </a:t>
            </a:r>
          </a:p>
        </p:txBody>
      </p:sp>
    </p:spTree>
    <p:extLst>
      <p:ext uri="{BB962C8B-B14F-4D97-AF65-F5344CB8AC3E}">
        <p14:creationId xmlns:p14="http://schemas.microsoft.com/office/powerpoint/2010/main" val="409287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screen.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Routes</a:t>
            </a:r>
          </a:p>
        </p:txBody>
      </p:sp>
    </p:spTree>
    <p:extLst>
      <p:ext uri="{BB962C8B-B14F-4D97-AF65-F5344CB8AC3E}">
        <p14:creationId xmlns:p14="http://schemas.microsoft.com/office/powerpoint/2010/main" val="3680347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42B412-C3C1-32A8-7FA3-5850C080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TabBar and </a:t>
            </a:r>
            <a:r>
              <a:rPr lang="en-US" dirty="0" err="1"/>
              <a:t>TabBarView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A6AB2A-9C6A-0301-E0E0-B7A5368CC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06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EDB29D-A12E-846E-F71A-3468755C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1FC718-52D5-195A-1CF0-9E58CB8BE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567435" cy="4351338"/>
          </a:xfrm>
        </p:spPr>
        <p:txBody>
          <a:bodyPr/>
          <a:lstStyle/>
          <a:p>
            <a:r>
              <a:rPr lang="en-US" dirty="0"/>
              <a:t>Tabs give you a similar idea to a drawer</a:t>
            </a:r>
          </a:p>
          <a:p>
            <a:pPr lvl="1"/>
            <a:r>
              <a:rPr lang="en-US" dirty="0"/>
              <a:t>except the label are on the top row and you can also swipe (left/right) or click the label/tab to change.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this example its much simpler than drawer, but you can do the same thing to get the tabs to change routes.</a:t>
            </a:r>
          </a:p>
        </p:txBody>
      </p:sp>
      <p:pic>
        <p:nvPicPr>
          <p:cNvPr id="8" name="Content Placeholder 7" descr="A white airplane on a black background&#10;&#10;AI-generated content may be incorrect.">
            <a:extLst>
              <a:ext uri="{FF2B5EF4-FFF2-40B4-BE49-F238E27FC236}">
                <a16:creationId xmlns:a16="http://schemas.microsoft.com/office/drawing/2014/main" id="{795EB2E8-7204-3DF1-F867-5EFB742AFC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51" y="1825625"/>
            <a:ext cx="1957857" cy="4351338"/>
          </a:xfrm>
        </p:spPr>
      </p:pic>
    </p:spTree>
    <p:extLst>
      <p:ext uri="{BB962C8B-B14F-4D97-AF65-F5344CB8AC3E}">
        <p14:creationId xmlns:p14="http://schemas.microsoft.com/office/powerpoint/2010/main" val="3272305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77994E-7705-2BE6-7B78-DA46DE7C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TabController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802124-2C2B-7F8E-A2D2-CED8E5C9E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tabs will take up the whole space, then you can use a default controller</a:t>
            </a:r>
          </a:p>
          <a:p>
            <a:pPr lvl="1"/>
            <a:r>
              <a:rPr lang="en-US" dirty="0"/>
              <a:t>otherwise, you need a separate </a:t>
            </a:r>
            <a:r>
              <a:rPr lang="en-US" dirty="0" err="1"/>
              <a:t>tabController</a:t>
            </a:r>
            <a:r>
              <a:rPr lang="en-US" dirty="0"/>
              <a:t> for the TabBar, which is added to </a:t>
            </a:r>
            <a:r>
              <a:rPr lang="en-US" dirty="0" err="1"/>
              <a:t>TabView</a:t>
            </a:r>
            <a:r>
              <a:rPr lang="en-US" dirty="0"/>
              <a:t> as well.</a:t>
            </a:r>
          </a:p>
          <a:p>
            <a:r>
              <a:rPr lang="en-US" dirty="0"/>
              <a:t>So, this uses all the space, note the Scaffold is a child.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26297A-7A4B-F75F-42B8-245EA2399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054" y="4153722"/>
            <a:ext cx="8865145" cy="16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04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9B95-78C2-0538-0E1D-55A6FC6E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TabBar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BC0E3-B6CB-CA52-3F2F-3DE86191F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TabBar is top part with the </a:t>
            </a:r>
            <a:r>
              <a:rPr lang="en-US" dirty="0" err="1"/>
              <a:t>AppBar</a:t>
            </a:r>
            <a:endParaRPr lang="en-US" dirty="0"/>
          </a:p>
          <a:p>
            <a:pPr lvl="1"/>
            <a:r>
              <a:rPr lang="en-US" dirty="0"/>
              <a:t>it's a list of Icons in a Tabs:</a:t>
            </a:r>
          </a:p>
          <a:p>
            <a:pPr lvl="2"/>
            <a:r>
              <a:rPr lang="en-US" dirty="0"/>
              <a:t>requires icon:</a:t>
            </a:r>
          </a:p>
          <a:p>
            <a:pPr lvl="2"/>
            <a:r>
              <a:rPr lang="en-US" dirty="0"/>
              <a:t>optional text: </a:t>
            </a:r>
          </a:p>
          <a:p>
            <a:pPr lvl="1"/>
            <a:r>
              <a:rPr lang="en-US" dirty="0"/>
              <a:t>since our length is 5, we need an array of 5 Tab.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610A3AD-0CB3-EF54-5576-27D09E6415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5058" y="1557495"/>
            <a:ext cx="4988742" cy="4224701"/>
          </a:xfrm>
        </p:spPr>
      </p:pic>
    </p:spTree>
    <p:extLst>
      <p:ext uri="{BB962C8B-B14F-4D97-AF65-F5344CB8AC3E}">
        <p14:creationId xmlns:p14="http://schemas.microsoft.com/office/powerpoint/2010/main" val="1011711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F1A80-3F7E-E8E1-5CDA-F50F7B41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TabBarView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27D27-538C-F329-87BE-06493A1516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TabBarView</a:t>
            </a:r>
            <a:r>
              <a:rPr lang="en-US" dirty="0"/>
              <a:t> goes in the body</a:t>
            </a:r>
          </a:p>
          <a:p>
            <a:pPr lvl="1"/>
            <a:r>
              <a:rPr lang="en-US" dirty="0"/>
              <a:t>again, it's an array of widgets with same size as the TabBar (ours is 5)</a:t>
            </a:r>
          </a:p>
          <a:p>
            <a:pPr lvl="2"/>
            <a:r>
              <a:rPr lang="en-US" dirty="0"/>
              <a:t>You can get as complex with widgets (like a screen) as you need.</a:t>
            </a:r>
          </a:p>
          <a:p>
            <a:pPr lvl="3"/>
            <a:r>
              <a:rPr lang="en-US" dirty="0"/>
              <a:t>in our case, just icons.</a:t>
            </a:r>
          </a:p>
          <a:p>
            <a:pPr lvl="2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DFEB6E-144A-B6C1-12E0-B6C752CC49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7387" y="1825625"/>
            <a:ext cx="4846413" cy="3461723"/>
          </a:xfrm>
        </p:spPr>
      </p:pic>
    </p:spTree>
    <p:extLst>
      <p:ext uri="{BB962C8B-B14F-4D97-AF65-F5344CB8AC3E}">
        <p14:creationId xmlns:p14="http://schemas.microsoft.com/office/powerpoint/2010/main" val="3421060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https://docs.flutter.dev/cookbook/navigation/named-routes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https://flutter.dev/docs/codelabs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https://docs.flutter.dev/cookbook/design/drawer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https://docs.flutter.dev/cookbook/design/tabs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285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4243388" y="1676400"/>
            <a:ext cx="173513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Q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054725" y="2044700"/>
            <a:ext cx="17351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5000" b="1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34000" y="2679700"/>
            <a:ext cx="17351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0000" b="1">
                <a:latin typeface="Tahoma" panose="020B0604030504040204" pitchFamily="34" charset="0"/>
              </a:rPr>
              <a:t>&amp;</a:t>
            </a:r>
            <a:endParaRPr lang="en-US" altLang="en-US" sz="15000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autoUpdateAnimBg="0"/>
      <p:bldP spid="6349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screens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Flutter uses the term routes, which same idea as express uses.</a:t>
            </a:r>
          </a:p>
          <a:p>
            <a:pPr lvl="1"/>
            <a:r>
              <a:rPr lang="en-US" dirty="0"/>
              <a:t>Changing between 2 screens, in express two different pages, in android it's between activities.</a:t>
            </a:r>
          </a:p>
          <a:p>
            <a:pPr lvl="1"/>
            <a:r>
              <a:rPr lang="en-US" dirty="0"/>
              <a:t>Remember, everything is Widget in flutter.</a:t>
            </a:r>
          </a:p>
          <a:p>
            <a:r>
              <a:rPr lang="en-US" dirty="0"/>
              <a:t>A route, is simply two different Widgets (Stateless or </a:t>
            </a:r>
            <a:r>
              <a:rPr lang="en-US" dirty="0" err="1"/>
              <a:t>Stateful</a:t>
            </a:r>
            <a:r>
              <a:rPr lang="en-US" dirty="0"/>
              <a:t>) that build a screen.</a:t>
            </a:r>
          </a:p>
          <a:p>
            <a:pPr lvl="1"/>
            <a:r>
              <a:rPr lang="en-US" dirty="0"/>
              <a:t>Use the Navigator to change been routes.</a:t>
            </a:r>
          </a:p>
          <a:p>
            <a:pPr lvl="2"/>
            <a:r>
              <a:rPr lang="en-US" dirty="0" err="1"/>
              <a:t>Navigator.push</a:t>
            </a:r>
            <a:r>
              <a:rPr lang="en-US" dirty="0"/>
              <a:t>( …)  to change to a new route</a:t>
            </a:r>
          </a:p>
          <a:p>
            <a:pPr lvl="2"/>
            <a:r>
              <a:rPr lang="en-US" dirty="0" err="1"/>
              <a:t>Navigator.pop</a:t>
            </a:r>
            <a:r>
              <a:rPr lang="en-US" dirty="0"/>
              <a:t>() to go back.</a:t>
            </a:r>
          </a:p>
        </p:txBody>
      </p:sp>
    </p:spTree>
    <p:extLst>
      <p:ext uri="{BB962C8B-B14F-4D97-AF65-F5344CB8AC3E}">
        <p14:creationId xmlns:p14="http://schemas.microsoft.com/office/powerpoint/2010/main" val="215361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marL="0" lvl="0" indent="0">
              <a:buNone/>
            </a:pPr>
            <a:r>
              <a:rPr lang="en-US" altLang="en-US" dirty="0"/>
              <a:t>void main() { </a:t>
            </a:r>
          </a:p>
          <a:p>
            <a:pPr marL="0" lvl="0" indent="0">
              <a:buNone/>
            </a:pPr>
            <a:r>
              <a:rPr lang="en-US" altLang="en-US" dirty="0"/>
              <a:t>            </a:t>
            </a:r>
            <a:r>
              <a:rPr lang="en-US" altLang="en-US" dirty="0" err="1"/>
              <a:t>runApp</a:t>
            </a:r>
            <a:r>
              <a:rPr lang="en-US" altLang="en-US" dirty="0"/>
              <a:t>(</a:t>
            </a:r>
          </a:p>
          <a:p>
            <a:pPr marL="0" lvl="0" indent="0">
              <a:buNone/>
            </a:pPr>
            <a:r>
              <a:rPr lang="en-US" altLang="en-US" dirty="0"/>
              <a:t>               </a:t>
            </a:r>
            <a:r>
              <a:rPr lang="en-US" altLang="en-US" dirty="0" err="1"/>
              <a:t>MaterialApp</a:t>
            </a:r>
            <a:r>
              <a:rPr lang="en-US" altLang="en-US" dirty="0"/>
              <a:t>( </a:t>
            </a:r>
          </a:p>
          <a:p>
            <a:pPr marL="0" lvl="0" indent="0">
              <a:buNone/>
            </a:pPr>
            <a:r>
              <a:rPr lang="en-US" altLang="en-US" dirty="0"/>
              <a:t>                    title: 'Navigation Basics', </a:t>
            </a:r>
          </a:p>
          <a:p>
            <a:pPr marL="0" lvl="0" indent="0">
              <a:buNone/>
            </a:pPr>
            <a:r>
              <a:rPr lang="en-US" altLang="en-US" dirty="0"/>
              <a:t>                    home: </a:t>
            </a:r>
            <a:r>
              <a:rPr lang="en-US" altLang="en-US" dirty="0" err="1">
                <a:solidFill>
                  <a:srgbClr val="FF0000"/>
                </a:solidFill>
              </a:rPr>
              <a:t>FirstRoute</a:t>
            </a:r>
            <a:r>
              <a:rPr lang="en-US" altLang="en-US" dirty="0">
                <a:solidFill>
                  <a:srgbClr val="FF0000"/>
                </a:solidFill>
              </a:rPr>
              <a:t>()</a:t>
            </a:r>
            <a:r>
              <a:rPr lang="en-US" altLang="en-US" dirty="0"/>
              <a:t>, //this is a widget.</a:t>
            </a:r>
          </a:p>
          <a:p>
            <a:pPr marL="0" lvl="0" indent="0">
              <a:buNone/>
            </a:pPr>
            <a:r>
              <a:rPr lang="en-US" altLang="en-US" dirty="0"/>
              <a:t>          )); }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7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screens (2)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class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FirstRoute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extends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StatelessWidget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@override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Widget build(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BuildContext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context)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return Scaffold(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appBar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AppBar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title: Text('First Route'),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       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body: Center(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child: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RaisedButton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child: Text('Open route'),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onPressed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 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Navigator.push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 context,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MaterialPageRoute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builder: (context) =&gt;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</a:rPr>
              <a:t>SecondRoute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</a:rPr>
              <a:t>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                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), </a:t>
            </a:r>
            <a:r>
              <a:rPr lang="en-US" altLang="en-US" sz="1600" dirty="0">
                <a:latin typeface="Arial Unicode MS"/>
              </a:rPr>
              <a:t>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), </a:t>
            </a:r>
            <a:r>
              <a:rPr lang="en-US" altLang="en-US" sz="1600" dirty="0">
                <a:latin typeface="Arial Unicode MS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); </a:t>
            </a:r>
            <a:r>
              <a:rPr lang="en-US" altLang="en-US" sz="1600" dirty="0">
                <a:latin typeface="Arial Unicode MS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} 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6172200" y="1862247"/>
            <a:ext cx="4448654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class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 Unicode MS"/>
              </a:rPr>
              <a:t>SecondRoute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extends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StatelessWidget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@override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Widget build(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BuildContext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context)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return Scaffold(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appBar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AppBar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title: Text("Second Route"),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body: Center(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child: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RaisedButton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onPressed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: 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Navigator.pop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(context);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},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latin typeface="Arial Unicode MS"/>
              </a:rPr>
              <a:t>    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child: Text('Go back!'),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), ), ); } }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note all this code is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main.dart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file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rial" panose="020B0604020202020204" pitchFamily="34" charset="0"/>
              </a:rPr>
              <a:t>or can be in multiple files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7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7032-BBE0-C1FE-CB94-23344DD6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A74B7-91EB-20B9-8045-E42080A150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Not recommend by flutter</a:t>
            </a:r>
          </a:p>
          <a:p>
            <a:pPr lvl="1"/>
            <a:r>
              <a:rPr lang="en-US" dirty="0"/>
              <a:t>it looks a great deal like </a:t>
            </a:r>
            <a:r>
              <a:rPr lang="en-US" dirty="0" err="1"/>
              <a:t>js</a:t>
            </a:r>
            <a:r>
              <a:rPr lang="en-US" dirty="0"/>
              <a:t> and express</a:t>
            </a:r>
          </a:p>
          <a:p>
            <a:pPr lvl="1"/>
            <a:r>
              <a:rPr lang="en-US" dirty="0"/>
              <a:t>default the routes app and then call it.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DA3F8F-4DF6-0ABE-E5B3-65A0E1E97F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7052" y="1915875"/>
            <a:ext cx="4991797" cy="328658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F5BE9E-48E0-BF8B-403D-BB2E3DD5F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760" y="3713303"/>
            <a:ext cx="4696480" cy="1181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29C500-58CA-8D0C-C114-94EB5949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60" y="5119656"/>
            <a:ext cx="5706271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4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7D858-F516-2E14-6130-E72979CC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data to new route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E92DE3-04F6-E054-0EB6-5D37CF46D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relatively easy.   We are already passing key, and in the Title to main Screen, we can just add another variable (or more).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Call that screen, use the name for parameter.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682324-773A-ABE7-796A-5D9328880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62" y="2733186"/>
            <a:ext cx="7335125" cy="1467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77221D-3BF5-260F-93AA-2CAF31B18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62" y="4845093"/>
            <a:ext cx="9885917" cy="6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0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B7A8-8947-E586-7B56-29CD0F2E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data from a route.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9E635B-8EE5-EDBE-CA35-B63F9A60E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returning data is a little harder, only because it's async call to the screen and we don't know when it will come back.  in Pop, add the variable to the call.</a:t>
            </a:r>
          </a:p>
          <a:p>
            <a:r>
              <a:rPr lang="en-US" dirty="0"/>
              <a:t>We need to declare function that is async and return in the Future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After the await, the data will be in result.</a:t>
            </a:r>
          </a:p>
          <a:p>
            <a:r>
              <a:rPr lang="en-US" dirty="0"/>
              <a:t>From the </a:t>
            </a:r>
            <a:r>
              <a:rPr lang="en-US" dirty="0" err="1"/>
              <a:t>secondRoute</a:t>
            </a:r>
            <a:r>
              <a:rPr lang="en-US" dirty="0"/>
              <a:t>, return with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75CDFC-3B57-373F-6057-A42187F8A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58" y="2815892"/>
            <a:ext cx="8704036" cy="25189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E0192F-8D92-3421-BC61-BD1169BA6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823" y="5749809"/>
            <a:ext cx="4045402" cy="42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3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NavigationDrawer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53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4476</TotalTime>
  <Words>1290</Words>
  <Application>Microsoft Office PowerPoint</Application>
  <PresentationFormat>Widescreen</PresentationFormat>
  <Paragraphs>167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Aptos</vt:lpstr>
      <vt:lpstr>Aptos Display</vt:lpstr>
      <vt:lpstr>Arial</vt:lpstr>
      <vt:lpstr>Arial Unicode MS</vt:lpstr>
      <vt:lpstr>Courier New</vt:lpstr>
      <vt:lpstr>Tahoma</vt:lpstr>
      <vt:lpstr>Office Theme</vt:lpstr>
      <vt:lpstr>Cosc 4735</vt:lpstr>
      <vt:lpstr>multiple screen.</vt:lpstr>
      <vt:lpstr>Multiple screens</vt:lpstr>
      <vt:lpstr>Routes</vt:lpstr>
      <vt:lpstr>Multiple screens (2)</vt:lpstr>
      <vt:lpstr>Named routes</vt:lpstr>
      <vt:lpstr>passing data to new route</vt:lpstr>
      <vt:lpstr>returning data from a route.</vt:lpstr>
      <vt:lpstr>NavigationDrawer</vt:lpstr>
      <vt:lpstr>NavigationDrawer</vt:lpstr>
      <vt:lpstr>m2 vs m3</vt:lpstr>
      <vt:lpstr>Navigation Drawer</vt:lpstr>
      <vt:lpstr>Drawers and multiple routes</vt:lpstr>
      <vt:lpstr>main.dart</vt:lpstr>
      <vt:lpstr>DrawerWidget()</vt:lpstr>
      <vt:lpstr>DrawerWidget()  (2)</vt:lpstr>
      <vt:lpstr>DrawerWidget()  (3)</vt:lpstr>
      <vt:lpstr>Example firstscreen.</vt:lpstr>
      <vt:lpstr>Visually.</vt:lpstr>
      <vt:lpstr>TabBar and TabBarView</vt:lpstr>
      <vt:lpstr>Tabs</vt:lpstr>
      <vt:lpstr>TabController</vt:lpstr>
      <vt:lpstr>TabBar</vt:lpstr>
      <vt:lpstr>TabBarView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Ward</dc:creator>
  <cp:lastModifiedBy>Jim Ward</cp:lastModifiedBy>
  <cp:revision>9</cp:revision>
  <dcterms:created xsi:type="dcterms:W3CDTF">2025-03-05T22:54:00Z</dcterms:created>
  <dcterms:modified xsi:type="dcterms:W3CDTF">2025-03-19T15:48:24Z</dcterms:modified>
</cp:coreProperties>
</file>