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15" r:id="rId4"/>
    <p:sldId id="316" r:id="rId5"/>
    <p:sldId id="317" r:id="rId6"/>
    <p:sldId id="292" r:id="rId7"/>
    <p:sldId id="293" r:id="rId8"/>
    <p:sldId id="295" r:id="rId9"/>
    <p:sldId id="296" r:id="rId10"/>
    <p:sldId id="297" r:id="rId11"/>
    <p:sldId id="298" r:id="rId12"/>
    <p:sldId id="299" r:id="rId13"/>
    <p:sldId id="284" r:id="rId14"/>
    <p:sldId id="302" r:id="rId15"/>
    <p:sldId id="285" r:id="rId16"/>
    <p:sldId id="318" r:id="rId17"/>
    <p:sldId id="303" r:id="rId18"/>
    <p:sldId id="304" r:id="rId19"/>
    <p:sldId id="305" r:id="rId20"/>
    <p:sldId id="300" r:id="rId21"/>
    <p:sldId id="286" r:id="rId22"/>
    <p:sldId id="287" r:id="rId23"/>
    <p:sldId id="288" r:id="rId24"/>
    <p:sldId id="308" r:id="rId25"/>
    <p:sldId id="306" r:id="rId26"/>
    <p:sldId id="307" r:id="rId27"/>
    <p:sldId id="309" r:id="rId28"/>
    <p:sldId id="310" r:id="rId29"/>
    <p:sldId id="311" r:id="rId30"/>
    <p:sldId id="312" r:id="rId31"/>
    <p:sldId id="313" r:id="rId32"/>
    <p:sldId id="314" r:id="rId33"/>
    <p:sldId id="289" r:id="rId34"/>
    <p:sldId id="259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814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356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783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805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220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632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24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108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299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7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10AA-F949-4D89-ACD0-37F27EE22C08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612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A10AA-F949-4D89-ACD0-37F27EE22C08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6DB37-85EB-4133-AEB7-EA0FFBF4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79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fb4gIPDmE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zQ_PWrFih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ZtfItHwFlZ8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api.flutter.dev/flutter/material/SnackBar-class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https://coflutter.com/flutter-how-to-show-dialog/" TargetMode="External"/><Relationship Id="rId3" Type="http://schemas.openxmlformats.org/officeDocument/2006/relationships/hyperlink" Target="https://api.flutter.dev/flutter/material/BottomNavigationBar-class.html" TargetMode="External"/><Relationship Id="rId7" Type="http://schemas.openxmlformats.org/officeDocument/2006/relationships/hyperlink" Target="https://www.appsdeveloperblog.com/alert-dialog-with-a-text-field-in-flutter/" TargetMode="External"/><Relationship Id="rId2" Type="http://schemas.openxmlformats.org/officeDocument/2006/relationships/hyperlink" Target="https://flutter.dev/docs/codelab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pi.flutter.dev/flutter/material/AlertDialog-class.html" TargetMode="External"/><Relationship Id="rId5" Type="http://schemas.openxmlformats.org/officeDocument/2006/relationships/hyperlink" Target="https://flutter.dev/docs/cookbook/lists/long-lists" TargetMode="External"/><Relationship Id="rId10" Type="http://schemas.openxmlformats.org/officeDocument/2006/relationships/hyperlink" Target="https://medium.com/@gadepalliaditya1998/item-selection-in-list-view-on-tap-in-flutter-using-listview-builder-612f6608505a" TargetMode="External"/><Relationship Id="rId4" Type="http://schemas.openxmlformats.org/officeDocument/2006/relationships/hyperlink" Target="https://willowtreeapps.com/ideas/how-to-use-flutter-to-build-an-app-with-bottom-navigation" TargetMode="External"/><Relationship Id="rId9" Type="http://schemas.openxmlformats.org/officeDocument/2006/relationships/hyperlink" Target="https://referbruv.com/blog/posts/flutter-for-beginners-customizing-list-tiles-and-on-tap-navigation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lutter.dev/docs/development/ui/widgets/material" TargetMode="External"/><Relationship Id="rId2" Type="http://schemas.openxmlformats.org/officeDocument/2006/relationships/hyperlink" Target="https://flutter.dev/docs/development/ui/widget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pi.flutter.dev/flutter/material/Switch-clas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4735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Flutter Cupertino</a:t>
            </a:r>
          </a:p>
          <a:p>
            <a:r>
              <a:rPr lang="en-US"/>
              <a:t>More UIs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980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087894" cy="4351338"/>
          </a:xfrm>
        </p:spPr>
        <p:txBody>
          <a:bodyPr/>
          <a:lstStyle/>
          <a:p>
            <a:r>
              <a:rPr lang="en-US" dirty="0"/>
              <a:t>allows you to select value from a range</a:t>
            </a:r>
          </a:p>
          <a:p>
            <a:r>
              <a:rPr lang="en-US" dirty="0"/>
              <a:t>So the value and </a:t>
            </a:r>
            <a:r>
              <a:rPr lang="en-US" dirty="0" err="1"/>
              <a:t>onChanged</a:t>
            </a:r>
            <a:r>
              <a:rPr lang="en-US" dirty="0"/>
              <a:t> are required</a:t>
            </a:r>
          </a:p>
          <a:p>
            <a:r>
              <a:rPr lang="en-US" dirty="0"/>
              <a:t>leaving off min and max, value must be between 0 and 1</a:t>
            </a:r>
          </a:p>
          <a:p>
            <a:r>
              <a:rPr lang="en-US" dirty="0"/>
              <a:t>divisions causes to move between the values, in this case 0 to 100, by steps of 10.</a:t>
            </a:r>
          </a:p>
          <a:p>
            <a:r>
              <a:rPr lang="en-US" dirty="0"/>
              <a:t>label, so the current value as it slides.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12068" y="6439711"/>
            <a:ext cx="4959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https://www.youtube.com/watch?v=ufb4gIPDmEs</a:t>
            </a:r>
            <a:r>
              <a:rPr lang="en-US" dirty="0"/>
              <a:t> 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441660" y="2113174"/>
            <a:ext cx="4194242" cy="3539430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FFC66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altLang="en-US" sz="1600" dirty="0" err="1">
                <a:solidFill>
                  <a:srgbClr val="FFC66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slidervalue</a:t>
            </a:r>
            <a:r>
              <a:rPr lang="en-US" altLang="en-US" sz="1600" dirty="0">
                <a:solidFill>
                  <a:srgbClr val="FFC66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50.0;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Slider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value: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slidervalue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onChanged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(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setState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(()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slidervalue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min: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max: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100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divisions: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label: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slidervalue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897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DropdownButton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takes at min 2 items, but likely 3</a:t>
            </a:r>
          </a:p>
          <a:p>
            <a:pPr marL="0" indent="0">
              <a:buNone/>
            </a:pPr>
            <a:r>
              <a:rPr lang="en-US" dirty="0" err="1"/>
              <a:t>DropDownButton</a:t>
            </a:r>
            <a:r>
              <a:rPr lang="en-US" dirty="0"/>
              <a:t>(</a:t>
            </a:r>
          </a:p>
          <a:p>
            <a:pPr marL="0" indent="0">
              <a:buNone/>
            </a:pPr>
            <a:r>
              <a:rPr lang="en-US" dirty="0"/>
              <a:t>   items:  //a list or create here one of a Type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onchanged</a:t>
            </a:r>
            <a:r>
              <a:rPr lang="en-US" dirty="0"/>
              <a:t>:  (Type ? item){  … }</a:t>
            </a:r>
          </a:p>
          <a:p>
            <a:pPr marL="0" indent="0">
              <a:buNone/>
            </a:pPr>
            <a:r>
              <a:rPr lang="en-US" dirty="0"/>
              <a:t>      //or create function, name(Type ? item) { … } and call it</a:t>
            </a:r>
          </a:p>
          <a:p>
            <a:r>
              <a:rPr lang="en-US" dirty="0"/>
              <a:t>optional</a:t>
            </a:r>
          </a:p>
          <a:p>
            <a:pPr marL="0" indent="0">
              <a:buNone/>
            </a:pPr>
            <a:r>
              <a:rPr lang="en-US" dirty="0"/>
              <a:t>   value:  //the default value.  must match a value in the list.</a:t>
            </a:r>
          </a:p>
          <a:p>
            <a:r>
              <a:rPr lang="en-US" dirty="0"/>
              <a:t>you can also change the style, colors, etc.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63114" y="1913309"/>
            <a:ext cx="1333500" cy="10858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24911" y="6468894"/>
            <a:ext cx="4970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https://www.youtube.com/watch?v=ZzQ_PWrFihg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2338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Listview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26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listview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 there is </a:t>
            </a:r>
            <a:r>
              <a:rPr lang="en-US" dirty="0" err="1"/>
              <a:t>recyclerview</a:t>
            </a:r>
            <a:r>
              <a:rPr lang="en-US" dirty="0"/>
              <a:t> in flutter, but there is a </a:t>
            </a:r>
            <a:r>
              <a:rPr lang="en-US" dirty="0" err="1"/>
              <a:t>AnimatedList</a:t>
            </a:r>
            <a:r>
              <a:rPr lang="en-US" dirty="0"/>
              <a:t> that gives more of </a:t>
            </a:r>
            <a:r>
              <a:rPr lang="en-US" dirty="0" err="1"/>
              <a:t>recyclerview</a:t>
            </a:r>
            <a:r>
              <a:rPr lang="en-US" dirty="0"/>
              <a:t> feel, </a:t>
            </a:r>
            <a:r>
              <a:rPr lang="en-US" dirty="0">
                <a:hlinkClick r:id="rId2"/>
              </a:rPr>
              <a:t>https://youtu.be/ZtfItHwFlZ8</a:t>
            </a:r>
            <a:r>
              <a:rPr lang="en-US" dirty="0"/>
              <a:t>  </a:t>
            </a:r>
          </a:p>
          <a:p>
            <a:r>
              <a:rPr lang="en-US" dirty="0"/>
              <a:t>For a short list that doesn't change, use a </a:t>
            </a:r>
            <a:r>
              <a:rPr lang="en-US" dirty="0" err="1"/>
              <a:t>listview</a:t>
            </a:r>
            <a:endParaRPr lang="en-US" dirty="0"/>
          </a:p>
          <a:p>
            <a:pPr lvl="1"/>
            <a:r>
              <a:rPr lang="en-US" dirty="0"/>
              <a:t>for a longer lists or an array of data, use the </a:t>
            </a:r>
            <a:r>
              <a:rPr lang="en-US" dirty="0" err="1"/>
              <a:t>listbuilder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Note, </a:t>
            </a:r>
            <a:r>
              <a:rPr lang="en-US" dirty="0" err="1"/>
              <a:t>listview</a:t>
            </a:r>
            <a:r>
              <a:rPr lang="en-US" dirty="0"/>
              <a:t> doesn't play well with other widgets and likely won't draw correctly if there are any others.  So you have to wrap it in Flexible</a:t>
            </a:r>
          </a:p>
          <a:p>
            <a:pPr lvl="1"/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638144" y="5204687"/>
            <a:ext cx="3677056" cy="830997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Flexible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child: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ListView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… 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6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929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"simple" </a:t>
            </a:r>
            <a:r>
              <a:rPr lang="en-US" dirty="0" err="1"/>
              <a:t>listView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0392" y="1825625"/>
            <a:ext cx="5583676" cy="4351338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ListView</a:t>
            </a:r>
            <a:r>
              <a:rPr lang="en-US" dirty="0"/>
              <a:t> has a set of children that are likely </a:t>
            </a:r>
            <a:r>
              <a:rPr lang="en-US" dirty="0" err="1"/>
              <a:t>ListTile</a:t>
            </a:r>
            <a:endParaRPr lang="en-US" dirty="0"/>
          </a:p>
          <a:p>
            <a:r>
              <a:rPr lang="en-US" dirty="0" err="1"/>
              <a:t>ListView</a:t>
            </a:r>
            <a:r>
              <a:rPr lang="en-US" dirty="0"/>
              <a:t> ( children: &lt;Widget&gt;[ </a:t>
            </a:r>
            <a:r>
              <a:rPr lang="en-US" dirty="0" err="1"/>
              <a:t>ListTile</a:t>
            </a:r>
            <a:r>
              <a:rPr lang="en-US" dirty="0"/>
              <a:t>( ), </a:t>
            </a:r>
            <a:r>
              <a:rPr lang="en-US" dirty="0" err="1"/>
              <a:t>ListTile</a:t>
            </a:r>
            <a:r>
              <a:rPr lang="en-US" dirty="0"/>
              <a:t>(), </a:t>
            </a:r>
            <a:r>
              <a:rPr lang="en-US" dirty="0" err="1"/>
              <a:t>etc</a:t>
            </a:r>
            <a:r>
              <a:rPr lang="en-US" dirty="0"/>
              <a:t> ] )</a:t>
            </a:r>
          </a:p>
          <a:p>
            <a:pPr lvl="1"/>
            <a:r>
              <a:rPr lang="en-US" dirty="0"/>
              <a:t>Each element is a </a:t>
            </a:r>
            <a:r>
              <a:rPr lang="en-US" dirty="0" err="1"/>
              <a:t>ListTile</a:t>
            </a:r>
            <a:endParaRPr lang="en-US" dirty="0"/>
          </a:p>
          <a:p>
            <a:pPr lvl="2"/>
            <a:r>
              <a:rPr lang="en-US" dirty="0"/>
              <a:t>contains at min: title: Text('your text')</a:t>
            </a:r>
          </a:p>
          <a:p>
            <a:pPr lvl="2"/>
            <a:r>
              <a:rPr lang="en-US" dirty="0"/>
              <a:t>likely </a:t>
            </a:r>
            <a:r>
              <a:rPr lang="en-US" dirty="0" err="1"/>
              <a:t>onTap</a:t>
            </a:r>
            <a:r>
              <a:rPr lang="en-US" dirty="0"/>
              <a:t>: () {  … your code… } </a:t>
            </a:r>
          </a:p>
          <a:p>
            <a:pPr lvl="2"/>
            <a:r>
              <a:rPr lang="en-US" dirty="0"/>
              <a:t>leading: used for decorations, icons, that show before the text.</a:t>
            </a:r>
          </a:p>
          <a:p>
            <a:pPr lvl="1"/>
            <a:r>
              <a:rPr lang="en-US" dirty="0"/>
              <a:t>optional </a:t>
            </a:r>
            <a:r>
              <a:rPr lang="en-US" dirty="0" err="1"/>
              <a:t>DrawerHeader</a:t>
            </a:r>
            <a:r>
              <a:rPr lang="en-US" dirty="0"/>
              <a:t>, which is intended for a Drawer, similar to </a:t>
            </a:r>
            <a:r>
              <a:rPr lang="en-US" dirty="0" err="1"/>
              <a:t>NavigationView</a:t>
            </a:r>
            <a:r>
              <a:rPr lang="en-US" dirty="0"/>
              <a:t> object in Android.</a:t>
            </a:r>
          </a:p>
          <a:p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361889" y="2145087"/>
            <a:ext cx="5359941" cy="3539430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ListView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padding: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EdgeInsets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all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children: &lt;Widget&gt;[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ListTile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title: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 err="1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altLang="en-US" sz="14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'Entry A'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400" b="0" i="0" u="none" strike="noStrike" cap="none" normalizeH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onTap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(){…}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ListTile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title: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'Entry B'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onTap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() {…}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ListTile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title: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'Entry C'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onTap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() {…}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774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ListView</a:t>
            </a:r>
            <a:r>
              <a:rPr lang="en-US" dirty="0"/>
              <a:t> using a builder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529519" cy="4351338"/>
          </a:xfrm>
        </p:spPr>
        <p:txBody>
          <a:bodyPr>
            <a:normAutofit/>
          </a:bodyPr>
          <a:lstStyle/>
          <a:p>
            <a:r>
              <a:rPr lang="en-US" dirty="0"/>
              <a:t>Using a </a:t>
            </a:r>
            <a:r>
              <a:rPr lang="en-US" dirty="0" err="1"/>
              <a:t>listView.builder</a:t>
            </a:r>
            <a:r>
              <a:rPr lang="en-US" dirty="0"/>
              <a:t> and a array of data</a:t>
            </a:r>
          </a:p>
          <a:p>
            <a:pPr lvl="1"/>
            <a:r>
              <a:rPr lang="en-US" dirty="0"/>
              <a:t>need an array of data</a:t>
            </a:r>
          </a:p>
          <a:p>
            <a:pPr lvl="1"/>
            <a:r>
              <a:rPr lang="en-US" dirty="0"/>
              <a:t>then the builder loops through the array, creating the </a:t>
            </a:r>
            <a:r>
              <a:rPr lang="en-US" dirty="0" err="1"/>
              <a:t>ListTile</a:t>
            </a:r>
            <a:r>
              <a:rPr lang="en-US" dirty="0"/>
              <a:t> for each one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sz="half" idx="2"/>
          </p:nvPr>
        </p:nvSpPr>
        <p:spPr bwMode="auto">
          <a:xfrm>
            <a:off x="5719864" y="2040287"/>
            <a:ext cx="5633936" cy="3539430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dirty="0">
                <a:solidFill>
                  <a:srgbClr val="FFC66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400" dirty="0" err="1">
                <a:solidFill>
                  <a:srgbClr val="FFC66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en-US" sz="1400" dirty="0">
                <a:solidFill>
                  <a:srgbClr val="FFC66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values = ["Android", …  "Linux"  ];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dirty="0">
                <a:solidFill>
                  <a:srgbClr val="FFC66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dirty="0" err="1">
                <a:solidFill>
                  <a:srgbClr val="FFC66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ListView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builder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itemCount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itemBuilder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(context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index)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ListTile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title: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[index])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onTap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_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ontap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[index])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400" dirty="0">
              <a:solidFill>
                <a:srgbClr val="CC783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altLang="en-US" sz="1400" dirty="0">
                <a:solidFill>
                  <a:srgbClr val="FFC66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altLang="en-US" sz="1400" dirty="0" err="1">
                <a:solidFill>
                  <a:srgbClr val="FFC66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ontap</a:t>
            </a:r>
            <a:r>
              <a:rPr lang="en-US" altLang="en-US" sz="14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(String item) {…}</a:t>
            </a:r>
            <a:endParaRPr lang="en-US" altLang="en-US" sz="36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306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DFB1D-B691-A282-FC50-FE5627D6D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79D5052-EBFB-2B8A-0A7D-DD9D5F36F7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6085114" cy="4351338"/>
          </a:xfrm>
        </p:spPr>
        <p:txBody>
          <a:bodyPr/>
          <a:lstStyle/>
          <a:p>
            <a:r>
              <a:rPr lang="en-US" dirty="0"/>
              <a:t>card: a panel with slightly rounded corners and an elevation shadow.</a:t>
            </a:r>
          </a:p>
          <a:p>
            <a:pPr lvl="1"/>
            <a:r>
              <a:rPr lang="en-US" dirty="0"/>
              <a:t>modify the previous code (</a:t>
            </a:r>
            <a:r>
              <a:rPr lang="en-US"/>
              <a:t>title: ) to </a:t>
            </a:r>
            <a:r>
              <a:rPr lang="en-US" dirty="0"/>
              <a:t>add card and size</a:t>
            </a:r>
          </a:p>
          <a:p>
            <a:endParaRPr lang="en-US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36CFC255-3031-3570-9E37-52D2B35540E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275007" y="694643"/>
            <a:ext cx="2467044" cy="5482320"/>
          </a:xfr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380447A-9A77-F716-B635-A559546A6E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507" y="3435803"/>
            <a:ext cx="6371896" cy="2362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3430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SnackBar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719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Snackbar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It's a really easy way to display information to the user.  it will show up at the bottom of the "screen"</a:t>
            </a:r>
          </a:p>
          <a:p>
            <a:r>
              <a:rPr lang="en-US" dirty="0" err="1"/>
              <a:t>ScackBar</a:t>
            </a:r>
            <a:r>
              <a:rPr lang="en-US" dirty="0"/>
              <a:t>(Content:  </a:t>
            </a:r>
            <a:r>
              <a:rPr lang="en-US" dirty="0" err="1"/>
              <a:t>const</a:t>
            </a:r>
            <a:r>
              <a:rPr lang="en-US" dirty="0"/>
              <a:t> Text('You text here');</a:t>
            </a:r>
          </a:p>
          <a:p>
            <a:pPr marL="0" indent="0">
              <a:buNone/>
            </a:pPr>
            <a:r>
              <a:rPr lang="en-US" dirty="0"/>
              <a:t>to show it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284051" y="4001294"/>
            <a:ext cx="8891081" cy="1015663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ScaffoldMessenger.</a:t>
            </a:r>
            <a:r>
              <a:rPr kumimoji="0" lang="en-US" altLang="en-US" sz="2000" b="0" i="1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(context).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showSnackBar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SnackBar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(content: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'You clicked A'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3839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Snackbar</a:t>
            </a:r>
            <a:r>
              <a:rPr lang="en-US" dirty="0"/>
              <a:t>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1793"/>
            <a:ext cx="10515600" cy="1462324"/>
          </a:xfrm>
        </p:spPr>
        <p:txBody>
          <a:bodyPr/>
          <a:lstStyle/>
          <a:p>
            <a:r>
              <a:rPr lang="en-US" dirty="0"/>
              <a:t>for a "action", you need to add the action: part with a label and </a:t>
            </a:r>
            <a:r>
              <a:rPr lang="en-US" dirty="0" err="1"/>
              <a:t>onPressed</a:t>
            </a:r>
            <a:r>
              <a:rPr lang="en-US" dirty="0"/>
              <a:t>();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144621" y="2474754"/>
            <a:ext cx="9902758" cy="3477875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ScaffoldMessenger.</a:t>
            </a:r>
            <a:r>
              <a:rPr kumimoji="0" lang="en-US" altLang="en-US" sz="2000" b="0" i="1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of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(context).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showSnackBar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SnackBar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content: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'You clicked A'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action: </a:t>
            </a:r>
            <a:r>
              <a:rPr lang="en-US" altLang="en-US" sz="2000" dirty="0" err="1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SnackBarAction</a:t>
            </a:r>
            <a:r>
              <a:rPr lang="en-US" altLang="en-US" sz="20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label: 'Action',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US" altLang="en-US" sz="2000" dirty="0" err="1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onPressed</a:t>
            </a:r>
            <a:r>
              <a:rPr lang="en-US" altLang="en-US" sz="20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() {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// Code to execute.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},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),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A9B7C6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)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6235749"/>
            <a:ext cx="1051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You can also change it location and duration. </a:t>
            </a:r>
            <a:r>
              <a:rPr lang="en-US" dirty="0">
                <a:hlinkClick r:id="rId2"/>
              </a:rPr>
              <a:t>https://api.flutter.dev/flutter/material/SnackBar-class.html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41722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C6BDC-1DEF-2C39-1655-987EDD79B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Cupertino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DC4FE-6015-1E39-D340-4B372AAF0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Cupertino Design?</a:t>
            </a:r>
          </a:p>
          <a:p>
            <a:pPr lvl="1"/>
            <a:r>
              <a:rPr lang="en-US" dirty="0"/>
              <a:t>Cupertino Design is Apple's design language for iOS applications.</a:t>
            </a:r>
          </a:p>
          <a:p>
            <a:pPr lvl="1"/>
            <a:r>
              <a:rPr lang="en-US" dirty="0"/>
              <a:t>It emphasizes clarity, deference, and depth, providing a consistent and intuitive user experience across all iOS devices. </a:t>
            </a:r>
          </a:p>
          <a:p>
            <a:pPr lvl="1"/>
            <a:r>
              <a:rPr lang="en-US" dirty="0"/>
              <a:t>Cupertino widgets in Flutter allow developers to create apps that look and feel native on iOS.</a:t>
            </a:r>
          </a:p>
        </p:txBody>
      </p:sp>
    </p:spTree>
    <p:extLst>
      <p:ext uri="{BB962C8B-B14F-4D97-AF65-F5344CB8AC3E}">
        <p14:creationId xmlns:p14="http://schemas.microsoft.com/office/powerpoint/2010/main" val="17162634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Dialogs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4901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Dialogs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a simple alert dialog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showDialog</a:t>
            </a:r>
            <a:r>
              <a:rPr lang="en-US" dirty="0"/>
              <a:t>(</a:t>
            </a:r>
          </a:p>
          <a:p>
            <a:pPr marL="0" indent="0">
              <a:buNone/>
            </a:pPr>
            <a:r>
              <a:rPr lang="en-US" dirty="0"/>
              <a:t>        context: context,</a:t>
            </a:r>
          </a:p>
          <a:p>
            <a:pPr marL="0" indent="0">
              <a:buNone/>
            </a:pPr>
            <a:r>
              <a:rPr lang="en-US" dirty="0"/>
              <a:t>        builder: (_) =&gt; new </a:t>
            </a:r>
            <a:r>
              <a:rPr lang="en-US" dirty="0" err="1"/>
              <a:t>AlertDialog</a:t>
            </a:r>
            <a:r>
              <a:rPr lang="en-US" dirty="0"/>
              <a:t>(</a:t>
            </a:r>
          </a:p>
          <a:p>
            <a:pPr marL="0" indent="0">
              <a:buNone/>
            </a:pPr>
            <a:r>
              <a:rPr lang="en-US" dirty="0"/>
              <a:t>              </a:t>
            </a:r>
            <a:r>
              <a:rPr lang="en-US" dirty="0">
                <a:solidFill>
                  <a:srgbClr val="FF0000"/>
                </a:solidFill>
              </a:rPr>
              <a:t>title</a:t>
            </a:r>
            <a:r>
              <a:rPr lang="en-US" dirty="0"/>
              <a:t>: new Text("Material Dialog"),</a:t>
            </a:r>
          </a:p>
          <a:p>
            <a:pPr marL="0" indent="0">
              <a:buNone/>
            </a:pPr>
            <a:r>
              <a:rPr lang="en-US" dirty="0"/>
              <a:t>              </a:t>
            </a:r>
            <a:r>
              <a:rPr lang="en-US" dirty="0">
                <a:solidFill>
                  <a:srgbClr val="FF0000"/>
                </a:solidFill>
              </a:rPr>
              <a:t>content</a:t>
            </a:r>
            <a:r>
              <a:rPr lang="en-US" dirty="0"/>
              <a:t>: new Text("Hi Value is $item"),</a:t>
            </a:r>
          </a:p>
          <a:p>
            <a:pPr marL="0" indent="0">
              <a:buNone/>
            </a:pPr>
            <a:r>
              <a:rPr lang="en-US" dirty="0"/>
              <a:t>              </a:t>
            </a:r>
            <a:r>
              <a:rPr lang="en-US" dirty="0">
                <a:solidFill>
                  <a:srgbClr val="FF0000"/>
                </a:solidFill>
              </a:rPr>
              <a:t>actions</a:t>
            </a:r>
            <a:r>
              <a:rPr lang="en-US" dirty="0"/>
              <a:t>: &lt;Widget&gt;[</a:t>
            </a:r>
          </a:p>
          <a:p>
            <a:pPr marL="0" indent="0">
              <a:buNone/>
            </a:pPr>
            <a:r>
              <a:rPr lang="en-US" dirty="0"/>
              <a:t>                </a:t>
            </a:r>
            <a:r>
              <a:rPr lang="en-US" dirty="0" err="1"/>
              <a:t>TextButton</a:t>
            </a:r>
            <a:r>
              <a:rPr lang="en-US" dirty="0"/>
              <a:t>(</a:t>
            </a:r>
          </a:p>
          <a:p>
            <a:pPr marL="0" indent="0">
              <a:buNone/>
            </a:pPr>
            <a:r>
              <a:rPr lang="en-US" dirty="0"/>
              <a:t>                  child: Text('Close me!'),</a:t>
            </a:r>
          </a:p>
          <a:p>
            <a:pPr marL="0" indent="0">
              <a:buNone/>
            </a:pPr>
            <a:r>
              <a:rPr lang="en-US" dirty="0"/>
              <a:t>                  </a:t>
            </a:r>
            <a:r>
              <a:rPr lang="en-US" dirty="0" err="1"/>
              <a:t>onPressed</a:t>
            </a:r>
            <a:r>
              <a:rPr lang="en-US" dirty="0"/>
              <a:t>: () {</a:t>
            </a:r>
          </a:p>
          <a:p>
            <a:pPr marL="0" indent="0">
              <a:buNone/>
            </a:pPr>
            <a:r>
              <a:rPr lang="en-US" dirty="0"/>
              <a:t>                    </a:t>
            </a:r>
            <a:r>
              <a:rPr lang="en-US" dirty="0" err="1"/>
              <a:t>Navigator.of</a:t>
            </a:r>
            <a:r>
              <a:rPr lang="en-US" dirty="0"/>
              <a:t>(context).pop();  //closes dialog.</a:t>
            </a:r>
          </a:p>
          <a:p>
            <a:pPr marL="0" indent="0">
              <a:buNone/>
            </a:pPr>
            <a:r>
              <a:rPr lang="en-US" dirty="0"/>
              <a:t>                  },</a:t>
            </a:r>
          </a:p>
          <a:p>
            <a:pPr marL="0" indent="0">
              <a:buNone/>
            </a:pPr>
            <a:r>
              <a:rPr lang="en-US" dirty="0"/>
              <a:t>                )</a:t>
            </a:r>
          </a:p>
          <a:p>
            <a:pPr marL="0" indent="0">
              <a:buNone/>
            </a:pPr>
            <a:r>
              <a:rPr lang="en-US" dirty="0"/>
              <a:t>              ],</a:t>
            </a:r>
          </a:p>
          <a:p>
            <a:pPr marL="0" indent="0">
              <a:buNone/>
            </a:pPr>
            <a:r>
              <a:rPr lang="en-US" dirty="0"/>
              <a:t>            ));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1825625"/>
            <a:ext cx="5181600" cy="330672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75107" y="5437761"/>
            <a:ext cx="7349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Note, you can add more  buttons, in the widget array, I just needed one here.</a:t>
            </a:r>
          </a:p>
        </p:txBody>
      </p:sp>
    </p:spTree>
    <p:extLst>
      <p:ext uri="{BB962C8B-B14F-4D97-AF65-F5344CB8AC3E}">
        <p14:creationId xmlns:p14="http://schemas.microsoft.com/office/powerpoint/2010/main" val="39843384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dialog with input.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49421"/>
            <a:ext cx="4852481" cy="472754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more complex</a:t>
            </a:r>
          </a:p>
          <a:p>
            <a:pPr lvl="1"/>
            <a:r>
              <a:rPr lang="en-US" dirty="0"/>
              <a:t>we need a </a:t>
            </a:r>
            <a:r>
              <a:rPr lang="en-US" dirty="0" err="1"/>
              <a:t>textfield</a:t>
            </a:r>
            <a:r>
              <a:rPr lang="en-US" dirty="0"/>
              <a:t> and all it's pieces, that goes in the content field.  for more complex use a container (</a:t>
            </a:r>
            <a:r>
              <a:rPr lang="en-US" dirty="0" err="1"/>
              <a:t>ie</a:t>
            </a:r>
            <a:r>
              <a:rPr lang="en-US" dirty="0"/>
              <a:t> a layout).</a:t>
            </a:r>
          </a:p>
          <a:p>
            <a:pPr lvl="1"/>
            <a:r>
              <a:rPr lang="en-US" dirty="0"/>
              <a:t>it needs to run on a thread</a:t>
            </a:r>
          </a:p>
          <a:p>
            <a:pPr lvl="2"/>
            <a:r>
              <a:rPr lang="en-US" dirty="0"/>
              <a:t>uses Future&lt;void&gt; so it can return and run.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this one has two buttons, add and cancel.</a:t>
            </a:r>
          </a:p>
          <a:p>
            <a:pPr lvl="1"/>
            <a:r>
              <a:rPr lang="en-US" dirty="0"/>
              <a:t>Note, the add button uses </a:t>
            </a:r>
            <a:r>
              <a:rPr lang="en-US" dirty="0" err="1"/>
              <a:t>setState</a:t>
            </a:r>
            <a:r>
              <a:rPr lang="en-US" dirty="0"/>
              <a:t>() to cause the list to update.</a:t>
            </a:r>
          </a:p>
          <a:p>
            <a:endParaRPr lang="en-US" dirty="0"/>
          </a:p>
        </p:txBody>
      </p:sp>
      <p:sp>
        <p:nvSpPr>
          <p:cNvPr id="5" name="Rectangle 1"/>
          <p:cNvSpPr>
            <a:spLocks noGrp="1" noChangeArrowheads="1"/>
          </p:cNvSpPr>
          <p:nvPr>
            <p:ph sz="half" idx="2"/>
          </p:nvPr>
        </p:nvSpPr>
        <p:spPr bwMode="auto">
          <a:xfrm>
            <a:off x="5778230" y="866340"/>
            <a:ext cx="6050604" cy="5493812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TextEditingController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textFieldController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TextEditingController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valueText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Future&lt;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displayTextInputDialog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BuildContext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context)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async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showDialog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context: context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builder: (context) {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AlertDialog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title: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'Add an OS to the list'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content: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TextField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onChanged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(value) {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setState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(() {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valueText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value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controller: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textFieldController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decoration: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InputDecoration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hintText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"Enter name here"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actions: &lt;Widget&gt;[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TextButton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child: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'CANCEL'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onPressed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() {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setState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(() {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Navigator.</a:t>
            </a:r>
            <a:r>
              <a:rPr kumimoji="0" lang="en-US" altLang="en-US" sz="900" b="0" i="1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(context)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TextButton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child: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'OK'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onPressed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() {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setState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(() {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.add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valueText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Navigator.</a:t>
            </a:r>
            <a:r>
              <a:rPr kumimoji="0" lang="en-US" altLang="en-US" sz="900" b="0" i="1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(context)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0977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dialog with input.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calling has only one issue.</a:t>
            </a:r>
          </a:p>
          <a:p>
            <a:r>
              <a:rPr lang="en-US" dirty="0"/>
              <a:t>first we need to clear the text from previous uses</a:t>
            </a:r>
          </a:p>
          <a:p>
            <a:pPr marL="0" indent="0">
              <a:buNone/>
            </a:pPr>
            <a:r>
              <a:rPr lang="en-US" dirty="0"/>
              <a:t> _</a:t>
            </a:r>
            <a:r>
              <a:rPr lang="en-US" dirty="0" err="1"/>
              <a:t>textFieldController.clear</a:t>
            </a:r>
            <a:r>
              <a:rPr lang="en-US" dirty="0"/>
              <a:t>();</a:t>
            </a:r>
          </a:p>
          <a:p>
            <a:r>
              <a:rPr lang="en-US" dirty="0"/>
              <a:t>now we can call method for it.</a:t>
            </a:r>
          </a:p>
          <a:p>
            <a:pPr marL="0" indent="0">
              <a:buNone/>
            </a:pPr>
            <a:r>
              <a:rPr lang="en-US" dirty="0"/>
              <a:t>_</a:t>
            </a:r>
            <a:r>
              <a:rPr lang="en-US" dirty="0" err="1"/>
              <a:t>displayTextInputDialog</a:t>
            </a:r>
            <a:r>
              <a:rPr lang="en-US" dirty="0"/>
              <a:t>(context);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2136947"/>
            <a:ext cx="5181600" cy="372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6436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dialog with lists.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043737" y="2724944"/>
            <a:ext cx="3438525" cy="2552700"/>
          </a:xfrm>
          <a:prstGeom prst="rect">
            <a:avLst/>
          </a:prstGeom>
        </p:spPr>
      </p:pic>
      <p:sp>
        <p:nvSpPr>
          <p:cNvPr id="6" name="Rectangle 1"/>
          <p:cNvSpPr>
            <a:spLocks noGrp="1" noChangeArrowheads="1"/>
          </p:cNvSpPr>
          <p:nvPr>
            <p:ph sz="half" idx="1"/>
          </p:nvPr>
        </p:nvSpPr>
        <p:spPr bwMode="auto">
          <a:xfrm>
            <a:off x="838200" y="2085385"/>
            <a:ext cx="4389343" cy="3831818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SimpleDialog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dialog =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SimpleDialog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title: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'Select a language'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children: &lt;Widget&gt;[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SimpleDialogOption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onPressed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() {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Navigator.</a:t>
            </a:r>
            <a:r>
              <a:rPr kumimoji="0" lang="en-US" altLang="en-US" sz="900" b="0" i="1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(context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'JavaScript'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 return value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child: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'JavaScript'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SimpleDialogOption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onPressed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() {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Navigator.</a:t>
            </a:r>
            <a:r>
              <a:rPr kumimoji="0" lang="en-US" altLang="en-US" sz="900" b="0" i="1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(context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'Dart'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 //return value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child: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'Dart'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SimpleDialogOption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onPressed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() {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Navigator.</a:t>
            </a:r>
            <a:r>
              <a:rPr kumimoji="0" lang="en-US" altLang="en-US" sz="900" b="0" i="1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(context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'Java'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 //return value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child: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'Java'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SimpleDialogOption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onPressed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() {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Navigator.</a:t>
            </a:r>
            <a:r>
              <a:rPr kumimoji="0" lang="en-US" altLang="en-US" sz="900" b="0" i="1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(context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Kotlin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 //return</a:t>
            </a:r>
            <a:r>
              <a:rPr kumimoji="0" lang="en-US" altLang="en-US" sz="900" b="0" i="0" u="none" strike="noStrike" cap="none" normalizeH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value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child: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Kotlin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]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3182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dialog and  return values and separate files.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a couples of ways to get information from a dialog box.</a:t>
            </a:r>
          </a:p>
          <a:p>
            <a:pPr lvl="1"/>
            <a:r>
              <a:rPr lang="en-US" dirty="0"/>
              <a:t>first is the previous version where is in the main code, so has access to all the variables in the code, just deals with them when the user selects a button.</a:t>
            </a:r>
          </a:p>
          <a:p>
            <a:pPr lvl="1"/>
            <a:r>
              <a:rPr lang="en-US" dirty="0"/>
              <a:t>second, you can use the Future</a:t>
            </a:r>
          </a:p>
          <a:p>
            <a:pPr lvl="2"/>
            <a:r>
              <a:rPr lang="en-US" dirty="0"/>
              <a:t>either declare a future function or use the await .then statement.</a:t>
            </a:r>
          </a:p>
          <a:p>
            <a:pPr lvl="1"/>
            <a:r>
              <a:rPr lang="en-US" dirty="0"/>
              <a:t>third set a call back function for the dialog.</a:t>
            </a:r>
          </a:p>
          <a:p>
            <a:pPr lvl="2"/>
            <a:r>
              <a:rPr lang="en-US" dirty="0"/>
              <a:t>handy when you have to return more then one value.</a:t>
            </a:r>
          </a:p>
        </p:txBody>
      </p:sp>
    </p:spTree>
    <p:extLst>
      <p:ext uri="{BB962C8B-B14F-4D97-AF65-F5344CB8AC3E}">
        <p14:creationId xmlns:p14="http://schemas.microsoft.com/office/powerpoint/2010/main" val="12802047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showDialog</a:t>
            </a:r>
            <a:r>
              <a:rPr lang="en-US" dirty="0"/>
              <a:t> has a return value that is a future, </a:t>
            </a:r>
          </a:p>
          <a:p>
            <a:pPr lvl="1"/>
            <a:r>
              <a:rPr lang="en-US" dirty="0"/>
              <a:t>future is a version of a thread.</a:t>
            </a:r>
          </a:p>
          <a:p>
            <a:r>
              <a:rPr lang="en-US" dirty="0"/>
              <a:t>we then use the .then on variable to run when that thread is active.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note, this class is all in the class where </a:t>
            </a:r>
            <a:r>
              <a:rPr lang="en-US" dirty="0" err="1"/>
              <a:t>selectedLanguage</a:t>
            </a:r>
            <a:r>
              <a:rPr lang="en-US" dirty="0"/>
              <a:t> variable is declared.</a:t>
            </a:r>
          </a:p>
        </p:txBody>
      </p:sp>
      <p:sp>
        <p:nvSpPr>
          <p:cNvPr id="6" name="Rectangle 1"/>
          <p:cNvSpPr>
            <a:spLocks noGrp="1" noChangeArrowheads="1"/>
          </p:cNvSpPr>
          <p:nvPr>
            <p:ph sz="half" idx="2"/>
          </p:nvPr>
        </p:nvSpPr>
        <p:spPr bwMode="auto">
          <a:xfrm>
            <a:off x="6172200" y="1669887"/>
            <a:ext cx="4517583" cy="4662815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100" dirty="0" err="1">
                <a:solidFill>
                  <a:srgbClr val="FFC66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showSimpleAlertDialog</a:t>
            </a:r>
            <a: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100" dirty="0" err="1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BuildContext</a:t>
            </a:r>
            <a: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context) {</a:t>
            </a:r>
            <a:endParaRPr lang="en-US" altLang="en-US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SimpleDialog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dialog =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SimpleDialog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title: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'Select a language'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children: &lt;Widget&gt;[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SimpleDialogOption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onPressed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() {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Navigator.</a:t>
            </a:r>
            <a:r>
              <a:rPr kumimoji="0" lang="en-US" altLang="en-US" sz="1100" b="0" i="1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(context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'JavaScript'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child: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'JavaScript'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]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Call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showDialog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function to show dialog.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Future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futureValue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showDialog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context: context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builder: (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BuildContext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context) {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dialog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futureValue.then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((language) =&gt; {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setState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(() {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selectedLanguage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language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})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19800" y="1210928"/>
            <a:ext cx="53015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shorten value of the </a:t>
            </a:r>
            <a:r>
              <a:rPr lang="en-US" dirty="0" err="1"/>
              <a:t>simpleDialog</a:t>
            </a:r>
            <a:r>
              <a:rPr lang="en-US" dirty="0"/>
              <a:t>, but with the future.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077838" y="2334638"/>
            <a:ext cx="2714017" cy="186771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025302" y="3852153"/>
            <a:ext cx="3356043" cy="133269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1730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simpler version of "future"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This version skips the return value for future.</a:t>
            </a:r>
          </a:p>
          <a:p>
            <a:endParaRPr lang="en-US" dirty="0"/>
          </a:p>
          <a:p>
            <a:r>
              <a:rPr lang="en-US" dirty="0"/>
              <a:t>instead, the .then is just attached the </a:t>
            </a:r>
            <a:r>
              <a:rPr lang="en-US" dirty="0" err="1"/>
              <a:t>showDialog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again, declared in the same class where </a:t>
            </a:r>
            <a:r>
              <a:rPr lang="en-US" dirty="0" err="1"/>
              <a:t>okcanel</a:t>
            </a:r>
            <a:r>
              <a:rPr lang="en-US" dirty="0"/>
              <a:t> is declared.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sz="half" idx="2"/>
          </p:nvPr>
        </p:nvSpPr>
        <p:spPr bwMode="auto"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showDialog(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context: context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builder: (BuildContext context) {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AlertDialog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title: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'AlertDialog Title'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content: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'AlertDialog description'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actions: &lt;Widget&gt;[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TextButton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onPressed: () =&gt; Navigator.</a:t>
            </a:r>
            <a:r>
              <a:rPr kumimoji="0" lang="en-US" altLang="en-US" sz="900" b="0" i="1" u="none" strike="noStrike" cap="none" normalizeH="0" baseline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(context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'Cancel'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child: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'Cancel'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TextButton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onPressed: () =&gt; Navigator.</a:t>
            </a:r>
            <a:r>
              <a:rPr kumimoji="0" lang="en-US" altLang="en-US" sz="900" b="0" i="1" u="none" strike="noStrike" cap="none" normalizeH="0" baseline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(context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'OK'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child: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'OK'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).then((val) {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setState(() {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okcanel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val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2878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separate files and return values.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when the dialog box is declared in a separate file and has a single return value.</a:t>
            </a:r>
          </a:p>
          <a:p>
            <a:endParaRPr lang="en-US" dirty="0"/>
          </a:p>
          <a:p>
            <a:r>
              <a:rPr lang="en-US" dirty="0"/>
              <a:t>we can use the await</a:t>
            </a:r>
          </a:p>
          <a:p>
            <a:pPr lvl="1"/>
            <a:r>
              <a:rPr lang="en-US" dirty="0"/>
              <a:t>await will wait until the thread is done.</a:t>
            </a:r>
          </a:p>
          <a:p>
            <a:pPr lvl="1"/>
            <a:endParaRPr lang="en-US" dirty="0"/>
          </a:p>
        </p:txBody>
      </p:sp>
      <p:sp>
        <p:nvSpPr>
          <p:cNvPr id="5" name="Rectangle 1"/>
          <p:cNvSpPr>
            <a:spLocks noGrp="1" noChangeArrowheads="1"/>
          </p:cNvSpPr>
          <p:nvPr>
            <p:ph sz="half" idx="2"/>
          </p:nvPr>
        </p:nvSpPr>
        <p:spPr bwMode="auto"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ElevatedButton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onPressed: ()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async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double? val =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await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showDialog&lt;double&gt;(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context: context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builder: (context) =&gt;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DialogSlider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(val: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//val has the return value, so now set it in a setState so widget updates.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setState(() {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value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val!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child: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'Slider dialog'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6985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separate files and return values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in this case, the alert dialog has </a:t>
            </a:r>
            <a:r>
              <a:rPr lang="en-US" dirty="0" err="1"/>
              <a:t>initState</a:t>
            </a:r>
            <a:r>
              <a:rPr lang="en-US" dirty="0"/>
              <a:t>, which takes a value, sent from the previous slide.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 err="1"/>
              <a:t>Navigator.pop</a:t>
            </a:r>
            <a:r>
              <a:rPr lang="en-US" dirty="0"/>
              <a:t>(content, value) returns the value.</a:t>
            </a:r>
          </a:p>
          <a:p>
            <a:pPr lvl="1"/>
            <a:r>
              <a:rPr lang="en-US" dirty="0"/>
              <a:t>note, you can return more then one value using a map.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sz="half" idx="2"/>
          </p:nvPr>
        </p:nvSpPr>
        <p:spPr bwMode="auto">
          <a:xfrm>
            <a:off x="6172200" y="1323636"/>
            <a:ext cx="5009705" cy="5355312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DialogSlider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extends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StatefulWidget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@override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DialogState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createState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=&gt;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DialogState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final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DialogSlider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({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.key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   required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DialogState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extends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State&lt;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DialogSlider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 {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double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value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@override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initState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.initState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value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widget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val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@override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Widget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build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BuildContext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context) {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AlertDialog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title: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Column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children: [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Slider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value: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min: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max: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100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onChanged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(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setState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(() {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value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SizedBox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(height: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ElevatedButton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Pass the value you want to return here ---------------|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onPressed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() =&gt;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Navigator.</a:t>
            </a:r>
            <a:r>
              <a:rPr kumimoji="0" lang="en-US" altLang="en-US" sz="900" b="0" i="1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(context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//&lt;-----|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child: </a:t>
            </a:r>
            <a:r>
              <a:rPr kumimoji="0" lang="en-US" altLang="en-US" sz="9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'confirm'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 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 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}}</a:t>
            </a:r>
            <a:b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518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F3EC9-AAAE-E5D5-2EB7-43571744E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Differences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AFBEA-8A08-E5ED-0AA8-F9EBB42C9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Material Design </a:t>
            </a:r>
            <a:r>
              <a:rPr lang="en-US" dirty="0"/>
              <a:t>is Google's design language</a:t>
            </a:r>
          </a:p>
          <a:p>
            <a:pPr lvl="1"/>
            <a:r>
              <a:rPr lang="en-US" dirty="0"/>
              <a:t>used primarily for Android apps. It focuses on bold colors, responsive animations, and a consistent layout across different devices.</a:t>
            </a:r>
          </a:p>
          <a:p>
            <a:r>
              <a:rPr lang="en-US" b="1" dirty="0"/>
              <a:t>Cupertino Design </a:t>
            </a:r>
            <a:r>
              <a:rPr lang="en-US" dirty="0"/>
              <a:t>is Apple's design language</a:t>
            </a:r>
          </a:p>
          <a:p>
            <a:pPr lvl="1"/>
            <a:r>
              <a:rPr lang="en-US" dirty="0"/>
              <a:t> used for iOS apps. It emphasizes simplicity, elegance, and a clean, minimalistic interface.</a:t>
            </a:r>
          </a:p>
          <a:p>
            <a:r>
              <a:rPr lang="en-US" b="1" dirty="0"/>
              <a:t>Key Differences:</a:t>
            </a:r>
          </a:p>
          <a:p>
            <a:pPr lvl="1"/>
            <a:r>
              <a:rPr lang="en-US" b="1" dirty="0"/>
              <a:t>Visual Style: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Material Design uses more vibrant colors and shadows, while Cupertino Design prefers a more subtle and flat appearance.</a:t>
            </a:r>
          </a:p>
          <a:p>
            <a:pPr lvl="1"/>
            <a:r>
              <a:rPr lang="en-US" b="1" dirty="0"/>
              <a:t>Components: </a:t>
            </a:r>
          </a:p>
          <a:p>
            <a:pPr lvl="2"/>
            <a:r>
              <a:rPr lang="en-US" dirty="0"/>
              <a:t>Some components are unique to each design language, such as the </a:t>
            </a:r>
            <a:r>
              <a:rPr lang="en-US" dirty="0" err="1"/>
              <a:t>FloatingActionButton</a:t>
            </a:r>
            <a:r>
              <a:rPr lang="en-US" dirty="0"/>
              <a:t> in Material Design and the </a:t>
            </a:r>
            <a:r>
              <a:rPr lang="en-US" dirty="0" err="1"/>
              <a:t>CupertinoNavigationBar</a:t>
            </a:r>
            <a:r>
              <a:rPr lang="en-US" dirty="0"/>
              <a:t> in Cupertino Design.</a:t>
            </a:r>
          </a:p>
          <a:p>
            <a:pPr lvl="1"/>
            <a:r>
              <a:rPr lang="en-US" b="1" dirty="0"/>
              <a:t>Platform Conventions: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Material Design follows Android conventions, while Cupertino Design adheres to iOS conventions.</a:t>
            </a:r>
          </a:p>
        </p:txBody>
      </p:sp>
    </p:spTree>
    <p:extLst>
      <p:ext uri="{BB962C8B-B14F-4D97-AF65-F5344CB8AC3E}">
        <p14:creationId xmlns:p14="http://schemas.microsoft.com/office/powerpoint/2010/main" val="19346084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dialogs and call function.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in this case, a required parameter is a callback function.</a:t>
            </a:r>
          </a:p>
          <a:p>
            <a:endParaRPr lang="en-US" dirty="0"/>
          </a:p>
          <a:p>
            <a:r>
              <a:rPr lang="en-US" dirty="0"/>
              <a:t>when the button is pressed </a:t>
            </a:r>
            <a:r>
              <a:rPr lang="en-US" dirty="0" err="1"/>
              <a:t>widget.onConfirmed</a:t>
            </a:r>
            <a:r>
              <a:rPr lang="en-US" dirty="0"/>
              <a:t> is used.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sz="half" idx="2"/>
          </p:nvPr>
        </p:nvSpPr>
        <p:spPr bwMode="auto">
          <a:xfrm>
            <a:off x="6172200" y="1331334"/>
            <a:ext cx="5707012" cy="5339923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DialogExample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extends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StatefulWidget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@override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DialogState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createState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 =&gt;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DialogState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final Function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(String one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 two)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onConfirm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DialogExample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({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super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.key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required 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kumimoji="0" lang="en-US" altLang="en-US" sz="11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onConfirm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rgbClr val="A9B7C6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100" dirty="0">
              <a:solidFill>
                <a:srgbClr val="A9B7C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actions: &lt;Widget&gt;[</a:t>
            </a:r>
            <a:b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1100" dirty="0" err="1">
                <a:solidFill>
                  <a:srgbClr val="FFC66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TextButton</a:t>
            </a:r>
            <a: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100" dirty="0" err="1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onPressed</a:t>
            </a:r>
            <a: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() {</a:t>
            </a:r>
            <a:b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en-US" sz="11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altLang="en-US" sz="1100" dirty="0" err="1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widget.onConfirm</a:t>
            </a:r>
            <a:r>
              <a:rPr lang="en-US" altLang="en-US" sz="11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("",""); // cancelled, don't call method.</a:t>
            </a:r>
            <a:br>
              <a:rPr lang="en-US" altLang="en-US" sz="11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100" dirty="0">
                <a:solidFill>
                  <a:srgbClr val="80808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en-US" sz="1100" dirty="0" err="1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Navigator.</a:t>
            </a:r>
            <a:r>
              <a:rPr lang="en-US" altLang="en-US" sz="1100" i="1" dirty="0" err="1">
                <a:solidFill>
                  <a:srgbClr val="FFC66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(context)</a:t>
            </a:r>
            <a:r>
              <a:rPr lang="en-US" altLang="en-US" sz="11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altLang="en-US" sz="11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1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altLang="en-US" sz="11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lang="en-US" altLang="en-US" sz="11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1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child: </a:t>
            </a:r>
            <a:r>
              <a:rPr lang="en-US" altLang="en-US" sz="1100" dirty="0" err="1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altLang="en-US" sz="11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100" dirty="0">
                <a:solidFill>
                  <a:srgbClr val="FFC66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100" dirty="0">
                <a:solidFill>
                  <a:srgbClr val="6A875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'Cancel'</a:t>
            </a:r>
            <a: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en-US" sz="11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lang="en-US" altLang="en-US" sz="11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1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en-US" sz="11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lang="en-US" altLang="en-US" sz="11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1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1100" dirty="0" err="1">
                <a:solidFill>
                  <a:srgbClr val="FFC66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TextButton</a:t>
            </a:r>
            <a: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100" dirty="0" err="1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onPressed</a:t>
            </a:r>
            <a: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() {</a:t>
            </a:r>
            <a:b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en-US" sz="1100" dirty="0" err="1">
                <a:solidFill>
                  <a:srgbClr val="9876A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widget</a:t>
            </a:r>
            <a:r>
              <a:rPr lang="en-US" altLang="en-US" sz="1100" dirty="0" err="1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en-US" sz="1100" dirty="0" err="1">
                <a:solidFill>
                  <a:srgbClr val="9876A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onConfirm</a:t>
            </a:r>
            <a: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100" dirty="0">
                <a:solidFill>
                  <a:srgbClr val="9876A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_controller1</a:t>
            </a:r>
            <a: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en-US" sz="1100" dirty="0">
                <a:solidFill>
                  <a:srgbClr val="9876A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altLang="en-US" sz="11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altLang="en-US" sz="1100" dirty="0">
                <a:solidFill>
                  <a:srgbClr val="9876A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_controller2</a:t>
            </a:r>
            <a: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en-US" sz="1100" dirty="0">
                <a:solidFill>
                  <a:srgbClr val="9876A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en-US" sz="11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altLang="en-US" sz="11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1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altLang="en-US" sz="1100" dirty="0" err="1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Navigator.</a:t>
            </a:r>
            <a:r>
              <a:rPr lang="en-US" altLang="en-US" sz="1100" i="1" dirty="0" err="1">
                <a:solidFill>
                  <a:srgbClr val="FFC66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(context)</a:t>
            </a:r>
            <a:r>
              <a:rPr lang="en-US" altLang="en-US" sz="11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altLang="en-US" sz="11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1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altLang="en-US" sz="11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lang="en-US" altLang="en-US" sz="11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1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child: </a:t>
            </a:r>
            <a:r>
              <a:rPr lang="en-US" altLang="en-US" sz="1100" dirty="0" err="1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altLang="en-US" sz="11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100" dirty="0">
                <a:solidFill>
                  <a:srgbClr val="FFC66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1100" dirty="0">
                <a:solidFill>
                  <a:srgbClr val="6A875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'OK'</a:t>
            </a:r>
            <a: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en-US" sz="11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lang="en-US" altLang="en-US" sz="11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1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altLang="en-US" sz="11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lang="en-US" altLang="en-US" sz="11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1100" dirty="0">
                <a:solidFill>
                  <a:srgbClr val="A9B7C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altLang="en-US" sz="1100" dirty="0">
                <a:solidFill>
                  <a:srgbClr val="CC78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endParaRPr lang="en-US" altLang="en-US" sz="11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464996" y="2149458"/>
            <a:ext cx="1981199" cy="882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776281" y="2617048"/>
            <a:ext cx="1825557" cy="23832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429000" y="4085617"/>
            <a:ext cx="3179323" cy="143645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49843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dialogs and call function.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When the dialog is called,</a:t>
            </a:r>
          </a:p>
          <a:p>
            <a:r>
              <a:rPr lang="en-US" dirty="0"/>
              <a:t>it creates an anonymous function to pass </a:t>
            </a:r>
          </a:p>
          <a:p>
            <a:r>
              <a:rPr lang="en-US" dirty="0"/>
              <a:t>or one needs to be declared ahead of time.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sz="half" idx="2"/>
          </p:nvPr>
        </p:nvSpPr>
        <p:spPr bwMode="auto">
          <a:xfrm>
            <a:off x="5466522" y="1825625"/>
            <a:ext cx="6520069" cy="3323987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ElevatedButton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onPressed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showDialog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context: context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builder: (context) =&gt;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DialogExample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onConfirm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(String one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 two)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setState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(() {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input1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one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input2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two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so now set it in a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setState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so widget updates.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child: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Text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'Slider dialog'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793787" y="2966936"/>
            <a:ext cx="3278222" cy="2918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33535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examples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the code for dialogs is complete in the </a:t>
            </a:r>
            <a:r>
              <a:rPr lang="en-US" dirty="0" err="1"/>
              <a:t>dialog_Demo</a:t>
            </a:r>
            <a:endParaRPr lang="en-US" dirty="0"/>
          </a:p>
          <a:p>
            <a:r>
              <a:rPr lang="en-US" dirty="0"/>
              <a:t>there is a dialog in the </a:t>
            </a:r>
            <a:r>
              <a:rPr lang="en-US" dirty="0" err="1"/>
              <a:t>listview_demo</a:t>
            </a:r>
            <a:r>
              <a:rPr lang="en-US" dirty="0"/>
              <a:t>, but a </a:t>
            </a:r>
            <a:r>
              <a:rPr lang="en-US" dirty="0" err="1"/>
              <a:t>listview</a:t>
            </a:r>
            <a:endParaRPr lang="en-US" dirty="0"/>
          </a:p>
          <a:p>
            <a:r>
              <a:rPr lang="en-US" dirty="0" err="1"/>
              <a:t>more_widgets_demo</a:t>
            </a:r>
            <a:r>
              <a:rPr lang="en-US" dirty="0"/>
              <a:t> has another </a:t>
            </a:r>
            <a:r>
              <a:rPr lang="en-US" dirty="0" err="1"/>
              <a:t>listview</a:t>
            </a:r>
            <a:r>
              <a:rPr lang="en-US" dirty="0"/>
              <a:t> (</a:t>
            </a:r>
            <a:r>
              <a:rPr lang="en-US"/>
              <a:t>fixed size of 3), </a:t>
            </a:r>
            <a:r>
              <a:rPr lang="en-US" dirty="0"/>
              <a:t>plus the </a:t>
            </a:r>
            <a:r>
              <a:rPr lang="en-US" dirty="0" err="1"/>
              <a:t>snackbar</a:t>
            </a:r>
            <a:r>
              <a:rPr lang="en-US" dirty="0"/>
              <a:t> code.</a:t>
            </a:r>
          </a:p>
        </p:txBody>
      </p:sp>
    </p:spTree>
    <p:extLst>
      <p:ext uri="{BB962C8B-B14F-4D97-AF65-F5344CB8AC3E}">
        <p14:creationId xmlns:p14="http://schemas.microsoft.com/office/powerpoint/2010/main" val="17937683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hlinkClick r:id="rId2"/>
              </a:rPr>
              <a:t>https://flutter.dev/docs/codelabs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https://api.flutter.dev/flutter/material/BottomNavigationBar-class.html</a:t>
            </a:r>
            <a:endParaRPr lang="en-US" dirty="0"/>
          </a:p>
          <a:p>
            <a:r>
              <a:rPr lang="en-US" dirty="0">
                <a:hlinkClick r:id="rId4"/>
              </a:rPr>
              <a:t>https://willowtreeapps.com/ideas/how-to-use-flutter-to-build-an-app-with-bottom-navigation</a:t>
            </a:r>
            <a:endParaRPr lang="en-US" dirty="0"/>
          </a:p>
          <a:p>
            <a:r>
              <a:rPr lang="en-US" dirty="0">
                <a:hlinkClick r:id="rId5"/>
              </a:rPr>
              <a:t>https://flutter.dev/docs/cookbook/lists/long-lists</a:t>
            </a:r>
            <a:endParaRPr lang="en-US" dirty="0"/>
          </a:p>
          <a:p>
            <a:r>
              <a:rPr lang="en-US" dirty="0">
                <a:hlinkClick r:id="rId6"/>
              </a:rPr>
              <a:t>https://api.flutter.dev/flutter/material/AlertDialog-class.html</a:t>
            </a:r>
            <a:r>
              <a:rPr lang="en-US" dirty="0"/>
              <a:t> </a:t>
            </a:r>
          </a:p>
          <a:p>
            <a:r>
              <a:rPr lang="en-US" dirty="0">
                <a:hlinkClick r:id="rId7"/>
              </a:rPr>
              <a:t>https://www.appsdeveloperblog.com/alert-dialog-with-a-text-field-in-flutter/</a:t>
            </a:r>
            <a:r>
              <a:rPr lang="en-US" dirty="0"/>
              <a:t> </a:t>
            </a:r>
          </a:p>
          <a:p>
            <a:r>
              <a:rPr lang="en-US" dirty="0">
                <a:hlinkClick r:id="rId8"/>
              </a:rPr>
              <a:t>https://coflutter.com/flutter-how-to-show-dialog/</a:t>
            </a:r>
            <a:r>
              <a:rPr lang="en-US" dirty="0"/>
              <a:t> </a:t>
            </a:r>
          </a:p>
          <a:p>
            <a:r>
              <a:rPr lang="en-US" dirty="0">
                <a:hlinkClick r:id="rId9"/>
              </a:rPr>
              <a:t>https://referbruv.com/blog/posts/flutter-for-beginners-customizing-list-tiles-and-on-tap-navigation</a:t>
            </a:r>
            <a:r>
              <a:rPr lang="en-US" dirty="0"/>
              <a:t> </a:t>
            </a:r>
          </a:p>
          <a:p>
            <a:r>
              <a:rPr lang="en-US" dirty="0">
                <a:hlinkClick r:id="rId10"/>
              </a:rPr>
              <a:t>https://medium.com/@gadepalliaditya1998/item-selection-in-list-view-on-tap-in-flutter-using-listview-builder-612f6608505a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72858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4243388" y="1676400"/>
            <a:ext cx="1735137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6054725" y="2044700"/>
            <a:ext cx="1735138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5334000" y="2679700"/>
            <a:ext cx="173513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8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 autoUpdateAnimBg="0"/>
      <p:bldP spid="63491" grpId="0" autoUpdateAnimBg="0"/>
      <p:bldP spid="6349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0FDA6-B7CA-4B70-4C23-D287C5AC0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Material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B40B0-E8E3-A5FF-1960-491997FCC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Scaffold: Basic structure of a Material Design app</a:t>
            </a:r>
          </a:p>
          <a:p>
            <a:r>
              <a:rPr lang="en-US" dirty="0" err="1"/>
              <a:t>AppBar</a:t>
            </a:r>
            <a:r>
              <a:rPr lang="en-US" dirty="0"/>
              <a:t>: Adding a top app bar</a:t>
            </a:r>
          </a:p>
          <a:p>
            <a:r>
              <a:rPr lang="en-US" dirty="0" err="1"/>
              <a:t>FloatingActionButton</a:t>
            </a:r>
            <a:r>
              <a:rPr lang="en-US" dirty="0"/>
              <a:t>: Adding a floating action button</a:t>
            </a:r>
          </a:p>
          <a:p>
            <a:r>
              <a:rPr lang="en-US" dirty="0"/>
              <a:t>Material components: Buttons, Cards, Lists, and more</a:t>
            </a:r>
          </a:p>
          <a:p>
            <a:r>
              <a:rPr lang="en-US" dirty="0"/>
              <a:t>Building a Material Design App</a:t>
            </a:r>
          </a:p>
        </p:txBody>
      </p:sp>
    </p:spTree>
    <p:extLst>
      <p:ext uri="{BB962C8B-B14F-4D97-AF65-F5344CB8AC3E}">
        <p14:creationId xmlns:p14="http://schemas.microsoft.com/office/powerpoint/2010/main" val="1992863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70DB1-1954-7371-87A9-3BBA8AFDF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Cupertino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678C5-05EE-21D1-A3AC-BF10174C4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CupertinoApp</a:t>
            </a:r>
            <a:r>
              <a:rPr lang="en-US" dirty="0"/>
              <a:t>: Basic structure of a Cupertino app</a:t>
            </a:r>
          </a:p>
          <a:p>
            <a:r>
              <a:rPr lang="en-US" dirty="0" err="1"/>
              <a:t>CupertinoNavigationBar</a:t>
            </a:r>
            <a:r>
              <a:rPr lang="en-US" dirty="0"/>
              <a:t>: Adding a navigation bar</a:t>
            </a:r>
          </a:p>
          <a:p>
            <a:r>
              <a:rPr lang="en-US" dirty="0" err="1"/>
              <a:t>CupertinoButton</a:t>
            </a:r>
            <a:r>
              <a:rPr lang="en-US" dirty="0"/>
              <a:t>: Adding buttons</a:t>
            </a:r>
          </a:p>
          <a:p>
            <a:r>
              <a:rPr lang="en-US" dirty="0"/>
              <a:t>Cupertino components: Sliders, Switches, Alerts, and more</a:t>
            </a:r>
          </a:p>
          <a:p>
            <a:endParaRPr lang="en-US" dirty="0"/>
          </a:p>
          <a:p>
            <a:r>
              <a:rPr lang="en-US" dirty="0"/>
              <a:t>Creating a new screen with </a:t>
            </a:r>
            <a:r>
              <a:rPr lang="en-US" dirty="0" err="1"/>
              <a:t>CupertinoPageScaffold</a:t>
            </a:r>
            <a:endParaRPr lang="en-US" dirty="0"/>
          </a:p>
          <a:p>
            <a:r>
              <a:rPr lang="en-US" dirty="0"/>
              <a:t>Adding </a:t>
            </a:r>
            <a:r>
              <a:rPr lang="en-US" dirty="0" err="1"/>
              <a:t>CupertinoNavigationBar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503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multiple files in dart.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entire application can be written in the </a:t>
            </a:r>
            <a:r>
              <a:rPr lang="en-US" dirty="0" err="1"/>
              <a:t>main.dart</a:t>
            </a:r>
            <a:r>
              <a:rPr lang="en-US" dirty="0"/>
              <a:t> file.</a:t>
            </a:r>
          </a:p>
          <a:p>
            <a:pPr lvl="1"/>
            <a:r>
              <a:rPr lang="en-US" dirty="0"/>
              <a:t>but that is really bad style and could get really confusing as well.</a:t>
            </a:r>
          </a:p>
          <a:p>
            <a:pPr lvl="1"/>
            <a:r>
              <a:rPr lang="en-US" dirty="0"/>
              <a:t>So, style has it, that each screen (like activities or dialogs) should be in their own file.</a:t>
            </a:r>
          </a:p>
          <a:p>
            <a:pPr lvl="1"/>
            <a:r>
              <a:rPr lang="en-US" dirty="0"/>
              <a:t>Flutter does not automatically include all the files either, so you must include them manually</a:t>
            </a:r>
          </a:p>
          <a:p>
            <a:pPr lvl="1"/>
            <a:r>
              <a:rPr lang="en-US" dirty="0"/>
              <a:t>example, from the </a:t>
            </a:r>
            <a:r>
              <a:rPr lang="en-US" dirty="0" err="1"/>
              <a:t>dialog_Demo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import '</a:t>
            </a:r>
            <a:r>
              <a:rPr lang="en-US" dirty="0" err="1"/>
              <a:t>DialogExample.dart</a:t>
            </a:r>
            <a:r>
              <a:rPr lang="en-US" dirty="0"/>
              <a:t>';</a:t>
            </a:r>
          </a:p>
        </p:txBody>
      </p:sp>
    </p:spTree>
    <p:extLst>
      <p:ext uri="{BB962C8B-B14F-4D97-AF65-F5344CB8AC3E}">
        <p14:creationId xmlns:p14="http://schemas.microsoft.com/office/powerpoint/2010/main" val="3391729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Flutter widgets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a large number of widgets that can be used from buttons, input, drawers, layout, etc.  </a:t>
            </a:r>
          </a:p>
          <a:p>
            <a:r>
              <a:rPr lang="en-US" dirty="0"/>
              <a:t>Some of default for all of them, but others are material design or Cupertino (</a:t>
            </a:r>
            <a:r>
              <a:rPr lang="en-US" dirty="0" err="1"/>
              <a:t>ios</a:t>
            </a:r>
            <a:r>
              <a:rPr lang="en-US" dirty="0"/>
              <a:t>) specific.  (meaning, you need to import them).</a:t>
            </a:r>
          </a:p>
          <a:p>
            <a:endParaRPr lang="en-US" dirty="0"/>
          </a:p>
          <a:p>
            <a:r>
              <a:rPr lang="en-US" dirty="0"/>
              <a:t>widget catalog </a:t>
            </a:r>
            <a:r>
              <a:rPr lang="en-US" dirty="0">
                <a:hlinkClick r:id="rId2"/>
              </a:rPr>
              <a:t>https://flutter.dev/docs/development/ui/widgets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to use all the </a:t>
            </a:r>
            <a:r>
              <a:rPr lang="en-US" dirty="0">
                <a:hlinkClick r:id="rId3"/>
              </a:rPr>
              <a:t>https://flutter.dev/docs/development/ui/widgets/material</a:t>
            </a:r>
            <a:r>
              <a:rPr lang="en-US" dirty="0"/>
              <a:t> widgets, you need import '</a:t>
            </a:r>
            <a:r>
              <a:rPr lang="en-US" dirty="0" err="1"/>
              <a:t>package:flutter</a:t>
            </a:r>
            <a:r>
              <a:rPr lang="en-US" dirty="0"/>
              <a:t>/</a:t>
            </a:r>
            <a:r>
              <a:rPr lang="en-US" dirty="0" err="1"/>
              <a:t>material.dart</a:t>
            </a:r>
            <a:r>
              <a:rPr lang="en-US" dirty="0"/>
              <a:t>'; in your dart file.</a:t>
            </a:r>
          </a:p>
        </p:txBody>
      </p:sp>
    </p:spTree>
    <p:extLst>
      <p:ext uri="{BB962C8B-B14F-4D97-AF65-F5344CB8AC3E}">
        <p14:creationId xmlns:p14="http://schemas.microsoft.com/office/powerpoint/2010/main" val="3102426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input widgets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846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45080"/>
            <a:ext cx="5397230" cy="4351338"/>
          </a:xfrm>
        </p:spPr>
        <p:txBody>
          <a:bodyPr>
            <a:normAutofit/>
          </a:bodyPr>
          <a:lstStyle/>
          <a:p>
            <a:r>
              <a:rPr lang="en-US" dirty="0"/>
              <a:t>Switch provides  on/off toggle.</a:t>
            </a:r>
          </a:p>
          <a:p>
            <a:r>
              <a:rPr lang="en-US" dirty="0"/>
              <a:t>actually, the toggle is very simple</a:t>
            </a:r>
          </a:p>
          <a:p>
            <a:pPr lvl="1"/>
            <a:r>
              <a:rPr lang="en-US" dirty="0"/>
              <a:t>or very complex</a:t>
            </a:r>
          </a:p>
          <a:p>
            <a:pPr lvl="1"/>
            <a:r>
              <a:rPr lang="en-US" dirty="0"/>
              <a:t>you can change the icon from a circle to something else with icon builder, colors different for on and off.  </a:t>
            </a:r>
          </a:p>
          <a:p>
            <a:pPr lvl="1"/>
            <a:r>
              <a:rPr lang="en-US" dirty="0">
                <a:hlinkClick r:id="rId2"/>
              </a:rPr>
              <a:t>https://api.flutter.dev/flutter/material/Switch-class.html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6725" y="1310059"/>
            <a:ext cx="2514600" cy="1866900"/>
          </a:xfrm>
          <a:prstGeom prst="rect">
            <a:avLst/>
          </a:prstGeom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326549" y="3354429"/>
            <a:ext cx="4027251" cy="2554545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solidFill>
                  <a:srgbClr val="FFC66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 </a:t>
            </a:r>
            <a:r>
              <a:rPr lang="en-US" altLang="en-US" sz="1600" dirty="0" err="1">
                <a:solidFill>
                  <a:srgbClr val="FFC66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switchvalue</a:t>
            </a:r>
            <a:r>
              <a:rPr lang="en-US" altLang="en-US" sz="1600" dirty="0">
                <a:solidFill>
                  <a:srgbClr val="FFC66D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false;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C66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value: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switchvalue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 //required bool</a:t>
            </a:r>
            <a:r>
              <a:rPr kumimoji="0" lang="en-US" altLang="en-US" sz="1600" b="0" i="0" u="none" strike="noStrike" cap="none" normalizeH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value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onChanged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: (bool value)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setState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(() {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kumimoji="0" lang="en-US" altLang="en-US" sz="16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switchvalue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= value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988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7742</TotalTime>
  <Words>3314</Words>
  <Application>Microsoft Office PowerPoint</Application>
  <PresentationFormat>Widescreen</PresentationFormat>
  <Paragraphs>231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Calibri Light</vt:lpstr>
      <vt:lpstr>Courier New</vt:lpstr>
      <vt:lpstr>Tahoma</vt:lpstr>
      <vt:lpstr>Office Theme</vt:lpstr>
      <vt:lpstr>Cosc 4735</vt:lpstr>
      <vt:lpstr>Introduction to Cupertino Design</vt:lpstr>
      <vt:lpstr>Differences</vt:lpstr>
      <vt:lpstr>Material Design</vt:lpstr>
      <vt:lpstr>Cupertino Design</vt:lpstr>
      <vt:lpstr>Using multiple files in dart.</vt:lpstr>
      <vt:lpstr>Flutter widgets</vt:lpstr>
      <vt:lpstr>more input widgets</vt:lpstr>
      <vt:lpstr>switch</vt:lpstr>
      <vt:lpstr>slider</vt:lpstr>
      <vt:lpstr>DropdownButton</vt:lpstr>
      <vt:lpstr>Listview</vt:lpstr>
      <vt:lpstr>listview</vt:lpstr>
      <vt:lpstr>"simple" listView</vt:lpstr>
      <vt:lpstr>ListView using a builder</vt:lpstr>
      <vt:lpstr>Card</vt:lpstr>
      <vt:lpstr>SnackBar</vt:lpstr>
      <vt:lpstr>Snackbar</vt:lpstr>
      <vt:lpstr>Snackbar (2)</vt:lpstr>
      <vt:lpstr>Dialogs</vt:lpstr>
      <vt:lpstr>Dialogs</vt:lpstr>
      <vt:lpstr>dialog with input.</vt:lpstr>
      <vt:lpstr>dialog with input.</vt:lpstr>
      <vt:lpstr>dialog with lists.</vt:lpstr>
      <vt:lpstr>dialog and  return values and separate files.</vt:lpstr>
      <vt:lpstr>Future</vt:lpstr>
      <vt:lpstr>simpler version of "future"</vt:lpstr>
      <vt:lpstr>separate files and return values.</vt:lpstr>
      <vt:lpstr>separate files and return values (2)</vt:lpstr>
      <vt:lpstr>dialogs and call function.</vt:lpstr>
      <vt:lpstr>dialogs and call function.</vt:lpstr>
      <vt:lpstr>code examples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4735</dc:title>
  <dc:creator>James S. Ward</dc:creator>
  <cp:lastModifiedBy>Jim Ward</cp:lastModifiedBy>
  <cp:revision>56</cp:revision>
  <dcterms:created xsi:type="dcterms:W3CDTF">2020-04-21T15:21:35Z</dcterms:created>
  <dcterms:modified xsi:type="dcterms:W3CDTF">2025-03-20T15:24:49Z</dcterms:modified>
</cp:coreProperties>
</file>