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6" r:id="rId4"/>
    <p:sldId id="271" r:id="rId5"/>
    <p:sldId id="272" r:id="rId6"/>
    <p:sldId id="262" r:id="rId7"/>
    <p:sldId id="274" r:id="rId8"/>
    <p:sldId id="264" r:id="rId9"/>
    <p:sldId id="270" r:id="rId10"/>
    <p:sldId id="265" r:id="rId11"/>
    <p:sldId id="268" r:id="rId12"/>
    <p:sldId id="269" r:id="rId13"/>
    <p:sldId id="263" r:id="rId14"/>
    <p:sldId id="259" r:id="rId15"/>
    <p:sldId id="267" r:id="rId16"/>
    <p:sldId id="260" r:id="rId17"/>
    <p:sldId id="273" r:id="rId18"/>
    <p:sldId id="257" r:id="rId19"/>
    <p:sldId id="25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6C03-5FBC-461F-A9E3-BC2FA899574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150D-72F3-4301-9F47-687038421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6C03-5FBC-461F-A9E3-BC2FA899574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150D-72F3-4301-9F47-687038421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3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6C03-5FBC-461F-A9E3-BC2FA899574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150D-72F3-4301-9F47-687038421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15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6C03-5FBC-461F-A9E3-BC2FA899574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150D-72F3-4301-9F47-687038421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41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6C03-5FBC-461F-A9E3-BC2FA899574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150D-72F3-4301-9F47-687038421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01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6C03-5FBC-461F-A9E3-BC2FA899574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150D-72F3-4301-9F47-687038421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3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6C03-5FBC-461F-A9E3-BC2FA899574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150D-72F3-4301-9F47-687038421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0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6C03-5FBC-461F-A9E3-BC2FA899574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150D-72F3-4301-9F47-687038421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8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6C03-5FBC-461F-A9E3-BC2FA899574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150D-72F3-4301-9F47-687038421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45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6C03-5FBC-461F-A9E3-BC2FA899574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150D-72F3-4301-9F47-687038421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9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6C03-5FBC-461F-A9E3-BC2FA899574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150D-72F3-4301-9F47-687038421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9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E6C03-5FBC-461F-A9E3-BC2FA899574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A150D-72F3-4301-9F47-687038421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9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flutter-community/working-with-sockets-in-dart-15b443007bc9" TargetMode="External"/><Relationship Id="rId2" Type="http://schemas.openxmlformats.org/officeDocument/2006/relationships/hyperlink" Target="https://flutter.dev/docs/codelab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rt.dev/codelabs/async-await" TargetMode="External"/><Relationship Id="rId5" Type="http://schemas.openxmlformats.org/officeDocument/2006/relationships/hyperlink" Target="https://docs.flutter.dev/testing/code-debugging" TargetMode="External"/><Relationship Id="rId4" Type="http://schemas.openxmlformats.org/officeDocument/2006/relationships/hyperlink" Target="https://codewithandrea.com/articles/flutter-exception-handling-try-catch-result-type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ek8ZPdWj4Q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MkKEWHfy99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Flutter</a:t>
            </a:r>
          </a:p>
          <a:p>
            <a:r>
              <a:rPr lang="en-US"/>
              <a:t>networking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465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client socket works pretty much like all sockets.</a:t>
            </a:r>
          </a:p>
          <a:p>
            <a:pPr lvl="1"/>
            <a:r>
              <a:rPr lang="en-US" dirty="0"/>
              <a:t>it's threaded as well.</a:t>
            </a:r>
          </a:p>
          <a:p>
            <a:pPr lvl="1"/>
            <a:r>
              <a:rPr lang="en-US" dirty="0"/>
              <a:t>make a connection to a sever</a:t>
            </a:r>
          </a:p>
          <a:p>
            <a:pPr lvl="2"/>
            <a:r>
              <a:rPr lang="en-US" dirty="0"/>
              <a:t>socket = await </a:t>
            </a:r>
            <a:r>
              <a:rPr lang="en-US" dirty="0" err="1"/>
              <a:t>Socket.connect</a:t>
            </a:r>
            <a:r>
              <a:rPr lang="en-US" dirty="0"/>
              <a:t>("host", port number);</a:t>
            </a:r>
          </a:p>
          <a:p>
            <a:pPr lvl="2"/>
            <a:r>
              <a:rPr lang="en-US" dirty="0"/>
              <a:t>should be in a try {  … } on </a:t>
            </a:r>
            <a:r>
              <a:rPr lang="en-US" dirty="0" err="1"/>
              <a:t>SocketException</a:t>
            </a:r>
            <a:r>
              <a:rPr lang="en-US" dirty="0"/>
              <a:t> catch (error) { … }</a:t>
            </a:r>
          </a:p>
          <a:p>
            <a:pPr lvl="1"/>
            <a:r>
              <a:rPr lang="en-US" dirty="0"/>
              <a:t>sending is easy</a:t>
            </a:r>
          </a:p>
          <a:p>
            <a:pPr lvl="2"/>
            <a:r>
              <a:rPr lang="en-US" dirty="0" err="1"/>
              <a:t>socket.write</a:t>
            </a:r>
            <a:r>
              <a:rPr lang="en-US" dirty="0"/>
              <a:t>(message); or </a:t>
            </a:r>
            <a:r>
              <a:rPr lang="en-US" dirty="0" err="1"/>
              <a:t>socket.writeln</a:t>
            </a:r>
            <a:r>
              <a:rPr lang="en-US" dirty="0"/>
              <a:t>(message);</a:t>
            </a:r>
          </a:p>
          <a:p>
            <a:pPr lvl="1"/>
            <a:r>
              <a:rPr lang="en-US" dirty="0"/>
              <a:t>receiving is harder or easy depending on how you think about it.</a:t>
            </a:r>
          </a:p>
          <a:p>
            <a:pPr lvl="2"/>
            <a:r>
              <a:rPr lang="en-US" dirty="0"/>
              <a:t>There is no "read" method.</a:t>
            </a:r>
          </a:p>
          <a:p>
            <a:pPr lvl="2"/>
            <a:r>
              <a:rPr lang="en-US" dirty="0"/>
              <a:t>you need to set a listener and it's already on a thread.</a:t>
            </a:r>
          </a:p>
          <a:p>
            <a:pPr lvl="2"/>
            <a:r>
              <a:rPr lang="en-US" dirty="0"/>
              <a:t>but this means that your gets data when it arrives, not when you are necessary ready for it.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763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socket.listen</a:t>
            </a:r>
            <a:r>
              <a:rPr lang="en-US" dirty="0"/>
              <a:t>( … 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550923" cy="4351338"/>
          </a:xfrm>
        </p:spPr>
        <p:txBody>
          <a:bodyPr/>
          <a:lstStyle/>
          <a:p>
            <a:r>
              <a:rPr lang="en-US" dirty="0"/>
              <a:t>Three methods</a:t>
            </a:r>
          </a:p>
          <a:p>
            <a:pPr lvl="1"/>
            <a:r>
              <a:rPr lang="en-US" dirty="0"/>
              <a:t>default, received data</a:t>
            </a:r>
          </a:p>
          <a:p>
            <a:pPr lvl="1"/>
            <a:r>
              <a:rPr lang="en-US" dirty="0" err="1"/>
              <a:t>onError</a:t>
            </a:r>
            <a:r>
              <a:rPr lang="en-US" dirty="0"/>
              <a:t>:  method for a error</a:t>
            </a:r>
          </a:p>
          <a:p>
            <a:pPr lvl="1"/>
            <a:r>
              <a:rPr lang="en-US" dirty="0" err="1"/>
              <a:t>onDone</a:t>
            </a:r>
            <a:r>
              <a:rPr lang="en-US" dirty="0"/>
              <a:t>:  socket has closed.</a:t>
            </a:r>
          </a:p>
        </p:txBody>
      </p:sp>
      <p:sp>
        <p:nvSpPr>
          <p:cNvPr id="7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5515583" y="1533891"/>
            <a:ext cx="5838217" cy="4247317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socket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.listen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handle data from the server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(data)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final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serverResponse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fromCharCodes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(data)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developer.log(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'Server: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serverResponse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message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+=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serverResponse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handle errors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onError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(error)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developer.log(error)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socket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.destroy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message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+=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"ERROR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connected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handle server ending connection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onDone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developer.log(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'Server left.'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connected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message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+=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"Server closed the connection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socket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.destroy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183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ServerSocket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ServerSocket</a:t>
            </a:r>
            <a:r>
              <a:rPr lang="en-US" dirty="0"/>
              <a:t> provides a stream of Socket objects, one for each connection made to the listening socket.</a:t>
            </a:r>
          </a:p>
          <a:p>
            <a:r>
              <a:rPr lang="en-US" dirty="0"/>
              <a:t>setup with a bind statement for an </a:t>
            </a:r>
            <a:r>
              <a:rPr lang="en-US" dirty="0" err="1"/>
              <a:t>ipaddress</a:t>
            </a:r>
            <a:r>
              <a:rPr lang="en-US" dirty="0"/>
              <a:t> (we are listen for any) and port number.</a:t>
            </a:r>
          </a:p>
          <a:p>
            <a:r>
              <a:rPr lang="en-US" dirty="0"/>
              <a:t>And instead of an accept statement, we again use a listener.</a:t>
            </a:r>
          </a:p>
          <a:p>
            <a:pPr lvl="1"/>
            <a:r>
              <a:rPr lang="en-US" dirty="0"/>
              <a:t>The listener returns a socket object. </a:t>
            </a:r>
          </a:p>
          <a:p>
            <a:pPr lvl="1"/>
            <a:r>
              <a:rPr lang="en-US" dirty="0"/>
              <a:t>which we use just as described before.</a:t>
            </a:r>
          </a:p>
        </p:txBody>
      </p:sp>
    </p:spTree>
    <p:extLst>
      <p:ext uri="{BB962C8B-B14F-4D97-AF65-F5344CB8AC3E}">
        <p14:creationId xmlns:p14="http://schemas.microsoft.com/office/powerpoint/2010/main" val="2531306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code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 socket</a:t>
            </a:r>
          </a:p>
        </p:txBody>
      </p:sp>
    </p:spTree>
    <p:extLst>
      <p:ext uri="{BB962C8B-B14F-4D97-AF65-F5344CB8AC3E}">
        <p14:creationId xmlns:p14="http://schemas.microsoft.com/office/powerpoint/2010/main" val="2040609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networking with http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you need to add http package in the </a:t>
            </a:r>
            <a:r>
              <a:rPr lang="en-US" dirty="0" err="1"/>
              <a:t>pubspec.yaml</a:t>
            </a:r>
            <a:r>
              <a:rPr lang="en-US" dirty="0"/>
              <a:t> file</a:t>
            </a:r>
          </a:p>
          <a:p>
            <a:pPr marL="0" indent="0">
              <a:buNone/>
            </a:pPr>
            <a:r>
              <a:rPr lang="en-US" dirty="0"/>
              <a:t>dependencies:</a:t>
            </a:r>
          </a:p>
          <a:p>
            <a:pPr marL="0" indent="0">
              <a:buNone/>
            </a:pPr>
            <a:r>
              <a:rPr lang="en-US" dirty="0"/>
              <a:t>  http: &lt;</a:t>
            </a:r>
            <a:r>
              <a:rPr lang="en-US" dirty="0" err="1"/>
              <a:t>latest_version</a:t>
            </a:r>
            <a:r>
              <a:rPr lang="en-US" dirty="0"/>
              <a:t>&gt;</a:t>
            </a:r>
          </a:p>
          <a:p>
            <a:r>
              <a:rPr lang="en-US" dirty="0"/>
              <a:t>or  will get the latest version </a:t>
            </a:r>
          </a:p>
          <a:p>
            <a:pPr marL="0" indent="0">
              <a:buNone/>
            </a:pPr>
            <a:r>
              <a:rPr lang="en-US" dirty="0"/>
              <a:t>  http: any    </a:t>
            </a:r>
          </a:p>
          <a:p>
            <a:r>
              <a:rPr lang="en-US" dirty="0"/>
              <a:t>in the code</a:t>
            </a:r>
          </a:p>
          <a:p>
            <a:pPr marL="0" indent="0">
              <a:buNone/>
            </a:pPr>
            <a:r>
              <a:rPr lang="en-US" dirty="0"/>
              <a:t>import '</a:t>
            </a:r>
            <a:r>
              <a:rPr lang="en-US" dirty="0" err="1"/>
              <a:t>package:http</a:t>
            </a:r>
            <a:r>
              <a:rPr lang="en-US" dirty="0"/>
              <a:t>/</a:t>
            </a:r>
            <a:r>
              <a:rPr lang="en-US" dirty="0" err="1"/>
              <a:t>http.dart</a:t>
            </a:r>
            <a:r>
              <a:rPr lang="en-US" dirty="0"/>
              <a:t>' as http;</a:t>
            </a:r>
          </a:p>
          <a:p>
            <a:pPr marL="0" indent="0">
              <a:buNone/>
            </a:pPr>
            <a:r>
              <a:rPr lang="en-US" dirty="0"/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286942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simple to call, but it is </a:t>
            </a:r>
            <a:r>
              <a:rPr lang="en-US" dirty="0" err="1"/>
              <a:t>async</a:t>
            </a:r>
            <a:r>
              <a:rPr lang="en-US" dirty="0"/>
              <a:t> call like all networking.  </a:t>
            </a:r>
          </a:p>
          <a:p>
            <a:pPr lvl="1"/>
            <a:r>
              <a:rPr lang="en-US" dirty="0" err="1"/>
              <a:t>http.get</a:t>
            </a:r>
            <a:r>
              <a:rPr lang="en-US" dirty="0"/>
              <a:t>( </a:t>
            </a:r>
            <a:r>
              <a:rPr lang="en-US" dirty="0" err="1"/>
              <a:t>url</a:t>
            </a:r>
            <a:r>
              <a:rPr lang="en-US" dirty="0"/>
              <a:t> );   </a:t>
            </a:r>
          </a:p>
          <a:p>
            <a:pPr lvl="1"/>
            <a:r>
              <a:rPr lang="en-US" dirty="0"/>
              <a:t>returns a object, with like </a:t>
            </a:r>
            <a:r>
              <a:rPr lang="en-US" dirty="0" err="1"/>
              <a:t>like</a:t>
            </a:r>
            <a:r>
              <a:rPr lang="en-US" dirty="0"/>
              <a:t> </a:t>
            </a:r>
            <a:r>
              <a:rPr lang="en-US" dirty="0" err="1"/>
              <a:t>statusCode</a:t>
            </a:r>
            <a:r>
              <a:rPr lang="en-US" dirty="0"/>
              <a:t> (web return code), body which is the body of the response, .headers, etc.</a:t>
            </a:r>
          </a:p>
          <a:p>
            <a:r>
              <a:rPr lang="en-US" dirty="0"/>
              <a:t>simple example </a:t>
            </a:r>
            <a:r>
              <a:rPr lang="en-US" dirty="0" err="1"/>
              <a:t>example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final response = await </a:t>
            </a:r>
            <a:r>
              <a:rPr lang="en-US" dirty="0" err="1"/>
              <a:t>http.get</a:t>
            </a:r>
            <a:r>
              <a:rPr lang="en-US" dirty="0"/>
              <a:t>('http://www.uwyo.edu/');</a:t>
            </a:r>
          </a:p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response.statusCode</a:t>
            </a:r>
            <a:r>
              <a:rPr lang="en-US" dirty="0"/>
              <a:t> == 200) {</a:t>
            </a:r>
          </a:p>
          <a:p>
            <a:pPr marL="0" indent="0">
              <a:buNone/>
            </a:pPr>
            <a:r>
              <a:rPr lang="en-US" dirty="0"/>
              <a:t>//    </a:t>
            </a:r>
            <a:r>
              <a:rPr lang="en-US" dirty="0" err="1"/>
              <a:t>response.body</a:t>
            </a:r>
            <a:r>
              <a:rPr lang="en-US" dirty="0"/>
              <a:t>  will have data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42237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Future</a:t>
            </a:r>
            <a:r>
              <a:rPr lang="en-US" dirty="0"/>
              <a:t>&lt;</a:t>
            </a:r>
            <a:r>
              <a:rPr lang="en-US" dirty="0" err="1"/>
              <a:t>http.Response</a:t>
            </a:r>
            <a:r>
              <a:rPr lang="en-US" dirty="0"/>
              <a:t>&gt; </a:t>
            </a:r>
            <a:r>
              <a:rPr lang="en-US" dirty="0" err="1"/>
              <a:t>fetchAlbum</a:t>
            </a:r>
            <a:r>
              <a:rPr lang="en-US" dirty="0"/>
              <a:t>() {</a:t>
            </a:r>
          </a:p>
          <a:p>
            <a:pPr marL="457200" lvl="1" indent="0">
              <a:buNone/>
            </a:pPr>
            <a:r>
              <a:rPr lang="en-US" dirty="0"/>
              <a:t>  return </a:t>
            </a:r>
            <a:r>
              <a:rPr lang="en-US" dirty="0" err="1"/>
              <a:t>http.get</a:t>
            </a:r>
            <a:r>
              <a:rPr lang="en-US" dirty="0"/>
              <a:t>('https://jsonplaceholder.typicode.com/albums/1');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could work with the future widget to display the data once it is returned.</a:t>
            </a:r>
          </a:p>
        </p:txBody>
      </p:sp>
    </p:spTree>
    <p:extLst>
      <p:ext uri="{BB962C8B-B14F-4D97-AF65-F5344CB8AC3E}">
        <p14:creationId xmlns:p14="http://schemas.microsoft.com/office/powerpoint/2010/main" val="3749083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httpdemo</a:t>
            </a:r>
            <a:r>
              <a:rPr lang="en-US" dirty="0"/>
              <a:t>  has a very simple </a:t>
            </a:r>
            <a:r>
              <a:rPr lang="en-US" dirty="0" err="1"/>
              <a:t>httpd</a:t>
            </a:r>
            <a:r>
              <a:rPr lang="en-US" dirty="0"/>
              <a:t> socket example</a:t>
            </a:r>
          </a:p>
          <a:p>
            <a:endParaRPr lang="en-US" dirty="0"/>
          </a:p>
          <a:p>
            <a:r>
              <a:rPr lang="en-US" dirty="0" err="1"/>
              <a:t>tcp_demo</a:t>
            </a:r>
            <a:r>
              <a:rPr lang="en-US" dirty="0"/>
              <a:t> has a </a:t>
            </a:r>
            <a:r>
              <a:rPr lang="en-US" dirty="0" err="1"/>
              <a:t>serversocket</a:t>
            </a:r>
            <a:r>
              <a:rPr lang="en-US" dirty="0"/>
              <a:t> and client socket.  it can be installed onto two phones and talk to each other.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mlkit</a:t>
            </a:r>
            <a:r>
              <a:rPr lang="en-US" dirty="0"/>
              <a:t> also has lot of async/await/then statements if you are examples.</a:t>
            </a:r>
          </a:p>
        </p:txBody>
      </p:sp>
    </p:spTree>
    <p:extLst>
      <p:ext uri="{BB962C8B-B14F-4D97-AF65-F5344CB8AC3E}">
        <p14:creationId xmlns:p14="http://schemas.microsoft.com/office/powerpoint/2010/main" val="823518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https://flutter.dev/docs/codelabs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https://medium.com/flutter-community/working-with-sockets-in-dart-15b443007bc9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https://codewithandrea.com/articles/flutter-exception-handling-try-catch-result-type/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https://docs.flutter.dev/testing/code-debugging</a:t>
            </a:r>
            <a:r>
              <a:rPr lang="en-US" dirty="0"/>
              <a:t> </a:t>
            </a:r>
          </a:p>
          <a:p>
            <a:r>
              <a:rPr lang="en-US" dirty="0">
                <a:hlinkClick r:id="rId6"/>
              </a:rPr>
              <a:t>https://dart.dev/codelabs/async-await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1401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80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programming.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Asynchronous operations let your program complete work while waiting for another operation to finish (</a:t>
            </a:r>
            <a:r>
              <a:rPr lang="en-US" dirty="0" err="1"/>
              <a:t>ie</a:t>
            </a:r>
            <a:r>
              <a:rPr lang="en-US" dirty="0"/>
              <a:t> threading). Here are some common asynchronous operations:</a:t>
            </a:r>
          </a:p>
          <a:p>
            <a:pPr lvl="1"/>
            <a:r>
              <a:rPr lang="en-US" dirty="0"/>
              <a:t>Fetching data over a network, Writing to a database, Reading data from a file.</a:t>
            </a:r>
          </a:p>
          <a:p>
            <a:r>
              <a:rPr lang="en-US" dirty="0"/>
              <a:t>Such asynchronous computations usually provide their result as a Future or, if the result has multiple parts, as a Stream.</a:t>
            </a:r>
          </a:p>
        </p:txBody>
      </p:sp>
      <p:sp>
        <p:nvSpPr>
          <p:cNvPr id="4" name="Rectangle 3"/>
          <p:cNvSpPr/>
          <p:nvPr/>
        </p:nvSpPr>
        <p:spPr>
          <a:xfrm>
            <a:off x="502595" y="4437170"/>
            <a:ext cx="1118680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/>
              <a:t>Key terms: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synchronous operation</a:t>
            </a:r>
            <a:r>
              <a:rPr lang="en-US" dirty="0"/>
              <a:t>: A synchronous operation blocks other operations from executing until it completes.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synchronous function</a:t>
            </a:r>
            <a:r>
              <a:rPr lang="en-US" dirty="0"/>
              <a:t>: A synchronous function only performs synchronous operations.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asynchronous operation</a:t>
            </a:r>
            <a:r>
              <a:rPr lang="en-US" dirty="0"/>
              <a:t>: Once initiated, an asynchronous operation allows other operations to execute before it completes.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asynchronous function</a:t>
            </a:r>
            <a:r>
              <a:rPr lang="en-US" dirty="0"/>
              <a:t>: An asynchronous function performs at least one asynchronous operation and can also perform </a:t>
            </a:r>
            <a:r>
              <a:rPr lang="en-US" i="1" dirty="0"/>
              <a:t>synchronous</a:t>
            </a:r>
            <a:r>
              <a:rPr lang="en-US" dirty="0"/>
              <a:t> operations.</a:t>
            </a:r>
          </a:p>
        </p:txBody>
      </p:sp>
    </p:spTree>
    <p:extLst>
      <p:ext uri="{BB962C8B-B14F-4D97-AF65-F5344CB8AC3E}">
        <p14:creationId xmlns:p14="http://schemas.microsoft.com/office/powerpoint/2010/main" val="3626024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future represents the result of an asynchronous operation, and can have two states: uncompleted or completed.</a:t>
            </a:r>
          </a:p>
          <a:p>
            <a:r>
              <a:rPr lang="en-US" dirty="0"/>
              <a:t>Uncompleted</a:t>
            </a:r>
          </a:p>
          <a:p>
            <a:pPr lvl="1"/>
            <a:r>
              <a:rPr lang="en-US" dirty="0"/>
              <a:t>When you call an asynchronous function, it returns an uncompleted future. That future is waiting for the function’s asynchronous operation to finish or to throw an error.</a:t>
            </a:r>
          </a:p>
          <a:p>
            <a:r>
              <a:rPr lang="en-US" dirty="0"/>
              <a:t>Completed</a:t>
            </a:r>
          </a:p>
          <a:p>
            <a:pPr lvl="1"/>
            <a:r>
              <a:rPr lang="en-US" dirty="0"/>
              <a:t>If the asynchronous operation succeeds, the future completes with a value. Otherwise, it completes with an error.</a:t>
            </a:r>
          </a:p>
          <a:p>
            <a:r>
              <a:rPr lang="en-US" dirty="0"/>
              <a:t>Completing with a value</a:t>
            </a:r>
          </a:p>
          <a:p>
            <a:pPr lvl="1"/>
            <a:r>
              <a:rPr lang="en-US" dirty="0"/>
              <a:t>A future of type Future&lt;T&gt; completes with a value of type T. </a:t>
            </a:r>
          </a:p>
          <a:p>
            <a:pPr lvl="1"/>
            <a:r>
              <a:rPr lang="en-US" dirty="0"/>
              <a:t>For example, a future with type Future&lt;String&gt; produces a string value. If a future doesn’t produce a usable value, then the future’s type is Future&lt;void&gt;.</a:t>
            </a:r>
          </a:p>
        </p:txBody>
      </p:sp>
    </p:spTree>
    <p:extLst>
      <p:ext uri="{BB962C8B-B14F-4D97-AF65-F5344CB8AC3E}">
        <p14:creationId xmlns:p14="http://schemas.microsoft.com/office/powerpoint/2010/main" val="4174471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err="1"/>
              <a:t>async</a:t>
            </a:r>
            <a:r>
              <a:rPr lang="en-US" dirty="0"/>
              <a:t> and await keywords provide a declarative way to define asynchronous functions and use their results. </a:t>
            </a:r>
          </a:p>
          <a:p>
            <a:r>
              <a:rPr lang="en-US" dirty="0"/>
              <a:t>Remember these two basic guidelines when using </a:t>
            </a:r>
            <a:r>
              <a:rPr lang="en-US" dirty="0" err="1"/>
              <a:t>async</a:t>
            </a:r>
            <a:r>
              <a:rPr lang="en-US" dirty="0"/>
              <a:t> and await:</a:t>
            </a:r>
          </a:p>
          <a:p>
            <a:pPr lvl="1"/>
            <a:r>
              <a:rPr lang="en-US" dirty="0"/>
              <a:t>To define an </a:t>
            </a:r>
            <a:r>
              <a:rPr lang="en-US" dirty="0" err="1"/>
              <a:t>async</a:t>
            </a:r>
            <a:r>
              <a:rPr lang="en-US" dirty="0"/>
              <a:t> function, add </a:t>
            </a:r>
            <a:r>
              <a:rPr lang="en-US" dirty="0" err="1"/>
              <a:t>async</a:t>
            </a:r>
            <a:r>
              <a:rPr lang="en-US" dirty="0"/>
              <a:t> before the function body:</a:t>
            </a:r>
          </a:p>
          <a:p>
            <a:pPr lvl="1"/>
            <a:r>
              <a:rPr lang="en-US" dirty="0"/>
              <a:t>The await keyword works only in </a:t>
            </a:r>
            <a:r>
              <a:rPr lang="en-US" dirty="0" err="1"/>
              <a:t>async</a:t>
            </a:r>
            <a:r>
              <a:rPr lang="en-US" dirty="0"/>
              <a:t> functions.</a:t>
            </a:r>
          </a:p>
          <a:p>
            <a:r>
              <a:rPr lang="en-US" dirty="0"/>
              <a:t>a function that is </a:t>
            </a:r>
            <a:r>
              <a:rPr lang="en-US" dirty="0" err="1"/>
              <a:t>async</a:t>
            </a:r>
            <a:r>
              <a:rPr lang="en-US" dirty="0"/>
              <a:t> by default has a return value of Future&lt;void&gt;, it actually returns a value, then Future&lt;Type&gt;</a:t>
            </a:r>
          </a:p>
          <a:p>
            <a:pPr lvl="1"/>
            <a:r>
              <a:rPr lang="en-US" dirty="0"/>
              <a:t>Future&lt;void&gt; something() </a:t>
            </a:r>
            <a:r>
              <a:rPr lang="en-US" dirty="0" err="1"/>
              <a:t>async</a:t>
            </a:r>
            <a:r>
              <a:rPr lang="en-US" dirty="0"/>
              <a:t>{ …} </a:t>
            </a:r>
          </a:p>
          <a:p>
            <a:r>
              <a:rPr lang="en-US" dirty="0"/>
              <a:t>you can use the await keyword to wait for a future to complete:</a:t>
            </a:r>
          </a:p>
          <a:p>
            <a:pPr lvl="1"/>
            <a:r>
              <a:rPr lang="en-US" dirty="0"/>
              <a:t>await  something();</a:t>
            </a:r>
          </a:p>
          <a:p>
            <a:pPr lvl="1"/>
            <a:r>
              <a:rPr lang="en-US" dirty="0"/>
              <a:t>Note await can only be used in </a:t>
            </a:r>
            <a:r>
              <a:rPr lang="en-US" dirty="0" err="1"/>
              <a:t>async</a:t>
            </a:r>
            <a:r>
              <a:rPr lang="en-US" dirty="0"/>
              <a:t> functions.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087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dirty="0" err="1"/>
              <a:t>async</a:t>
            </a:r>
            <a:r>
              <a:rPr lang="en-US" dirty="0"/>
              <a:t> function runs synchronously until the first await keyword. This means that within an </a:t>
            </a:r>
            <a:r>
              <a:rPr lang="en-US" dirty="0" err="1"/>
              <a:t>async</a:t>
            </a:r>
            <a:r>
              <a:rPr lang="en-US" dirty="0"/>
              <a:t> function body, all synchronous code before the first await keyword executes immediately.</a:t>
            </a:r>
          </a:p>
          <a:p>
            <a:pPr marL="0" indent="0">
              <a:buNone/>
            </a:pPr>
            <a:r>
              <a:rPr lang="en-US" dirty="0"/>
              <a:t>Future&lt;string&gt; value = </a:t>
            </a:r>
            <a:r>
              <a:rPr lang="en-US" dirty="0">
                <a:solidFill>
                  <a:srgbClr val="FF0000"/>
                </a:solidFill>
              </a:rPr>
              <a:t>await</a:t>
            </a:r>
            <a:r>
              <a:rPr lang="en-US" dirty="0"/>
              <a:t> something( parameter);</a:t>
            </a:r>
          </a:p>
          <a:p>
            <a:pPr marL="0" indent="0">
              <a:buNone/>
            </a:pPr>
            <a:r>
              <a:rPr lang="en-US" dirty="0"/>
              <a:t>//value now has the information and you can continue.</a:t>
            </a:r>
          </a:p>
          <a:p>
            <a:r>
              <a:rPr lang="en-US" dirty="0"/>
              <a:t>A more programmatic way is also to use a then.</a:t>
            </a:r>
          </a:p>
          <a:p>
            <a:pPr marL="0" indent="0">
              <a:buNone/>
            </a:pPr>
            <a:r>
              <a:rPr lang="en-US" dirty="0"/>
              <a:t>something(parameter).</a:t>
            </a:r>
            <a:r>
              <a:rPr lang="en-US" dirty="0">
                <a:solidFill>
                  <a:srgbClr val="FF0000"/>
                </a:solidFill>
              </a:rPr>
              <a:t>then</a:t>
            </a:r>
            <a:r>
              <a:rPr lang="en-US" dirty="0"/>
              <a:t>( (value) { …} 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203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FutureBuider</a:t>
            </a:r>
            <a:r>
              <a:rPr lang="en-US" dirty="0"/>
              <a:t>&lt;type&gt;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Creates a widget that builds itself based on the latest snapshot of interaction with a Future</a:t>
            </a:r>
          </a:p>
          <a:p>
            <a:pPr lvl="1"/>
            <a:r>
              <a:rPr lang="en-US" dirty="0" err="1"/>
              <a:t>package:flutter</a:t>
            </a:r>
            <a:r>
              <a:rPr lang="en-US" dirty="0"/>
              <a:t>/</a:t>
            </a:r>
            <a:r>
              <a:rPr lang="en-US" dirty="0" err="1"/>
              <a:t>src</a:t>
            </a:r>
            <a:r>
              <a:rPr lang="en-US" dirty="0"/>
              <a:t>/widgets/</a:t>
            </a:r>
            <a:r>
              <a:rPr lang="en-US" dirty="0" err="1"/>
              <a:t>async.dart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FutureBuilder</a:t>
            </a:r>
            <a:r>
              <a:rPr lang="en-US" dirty="0"/>
              <a:t>&lt;type&gt; </a:t>
            </a:r>
            <a:r>
              <a:rPr lang="en-US" dirty="0" err="1"/>
              <a:t>FutureBuilder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 future:  a future&lt;type&gt; variable</a:t>
            </a:r>
          </a:p>
          <a:p>
            <a:pPr marL="0" indent="0">
              <a:buNone/>
            </a:pPr>
            <a:r>
              <a:rPr lang="en-US" dirty="0"/>
              <a:t>  builder: (context, </a:t>
            </a:r>
            <a:r>
              <a:rPr lang="en-US" dirty="0" err="1"/>
              <a:t>AsyncSnapshot</a:t>
            </a:r>
            <a:r>
              <a:rPr lang="en-US" dirty="0"/>
              <a:t>&lt;Type&gt; snapshot) {  </a:t>
            </a:r>
          </a:p>
          <a:p>
            <a:pPr marL="0" indent="0">
              <a:buNone/>
            </a:pPr>
            <a:r>
              <a:rPr lang="en-US" dirty="0"/>
              <a:t>      //where snapshot has the value of the variable.</a:t>
            </a:r>
          </a:p>
          <a:p>
            <a:pPr marL="0" indent="0">
              <a:buNone/>
            </a:pPr>
            <a:r>
              <a:rPr lang="en-US" dirty="0"/>
              <a:t>     //builds and returns a widget(s).</a:t>
            </a:r>
          </a:p>
          <a:p>
            <a:pPr marL="0" indent="0">
              <a:buNone/>
            </a:pPr>
            <a:r>
              <a:rPr lang="en-US" dirty="0"/>
              <a:t>        //</a:t>
            </a:r>
            <a:r>
              <a:rPr lang="en-US" dirty="0" err="1"/>
              <a:t>snapshot.data</a:t>
            </a:r>
            <a:r>
              <a:rPr lang="en-US" dirty="0"/>
              <a:t> is the object and </a:t>
            </a:r>
            <a:r>
              <a:rPr lang="en-US" dirty="0" err="1"/>
              <a:t>snapshot.hasData</a:t>
            </a:r>
            <a:r>
              <a:rPr lang="en-US" dirty="0"/>
              <a:t> or </a:t>
            </a:r>
            <a:r>
              <a:rPr lang="en-US" dirty="0" err="1"/>
              <a:t>snapshot.hasError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// By default, show a loading spinner, so the user knows something is happening.</a:t>
            </a:r>
          </a:p>
          <a:p>
            <a:pPr marL="0" indent="0">
              <a:buNone/>
            </a:pPr>
            <a:r>
              <a:rPr lang="en-US" dirty="0"/>
              <a:t>    return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CircularProgressIndicator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</p:txBody>
      </p:sp>
      <p:sp>
        <p:nvSpPr>
          <p:cNvPr id="4" name="Rectangle 3"/>
          <p:cNvSpPr/>
          <p:nvPr/>
        </p:nvSpPr>
        <p:spPr>
          <a:xfrm>
            <a:off x="1244187" y="6311900"/>
            <a:ext cx="6547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https://youtu.be/ek8ZPdWj4Qo</a:t>
            </a:r>
            <a:r>
              <a:rPr lang="en-US" dirty="0"/>
              <a:t>  Widget of the Week, </a:t>
            </a:r>
            <a:r>
              <a:rPr lang="en-US" dirty="0" err="1"/>
              <a:t>FutureBuilder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420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 err="1"/>
              <a:t>StreamBuilder</a:t>
            </a:r>
            <a:r>
              <a:rPr lang="en-US" dirty="0"/>
              <a:t>&lt;Type&gt;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While a future happens once, a stream will happen multiple times and with </a:t>
            </a:r>
            <a:r>
              <a:rPr lang="en-US" dirty="0" err="1"/>
              <a:t>StreamBuilder</a:t>
            </a:r>
            <a:r>
              <a:rPr lang="en-US" dirty="0"/>
              <a:t>, it will rebuild each time.   </a:t>
            </a:r>
          </a:p>
          <a:p>
            <a:pPr marL="0" indent="0">
              <a:buNone/>
            </a:pPr>
            <a:r>
              <a:rPr lang="en-US" dirty="0" err="1"/>
              <a:t>StreamBuilder</a:t>
            </a:r>
            <a:r>
              <a:rPr lang="en-US" dirty="0"/>
              <a:t>&lt;type&gt; </a:t>
            </a:r>
            <a:r>
              <a:rPr lang="en-US" dirty="0" err="1"/>
              <a:t>StreamBuilder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 stream:  a stream&lt;type&gt; variable</a:t>
            </a:r>
          </a:p>
          <a:p>
            <a:pPr marL="0" indent="0">
              <a:buNone/>
            </a:pPr>
            <a:r>
              <a:rPr lang="en-US" dirty="0"/>
              <a:t>  builder: (context, </a:t>
            </a:r>
            <a:r>
              <a:rPr lang="en-US" dirty="0" err="1"/>
              <a:t>AsyncSnapshot</a:t>
            </a:r>
            <a:r>
              <a:rPr lang="en-US" dirty="0"/>
              <a:t>&lt;Type&gt; snapshot) {  //where snapshot has the value of the variable.</a:t>
            </a:r>
          </a:p>
          <a:p>
            <a:pPr marL="0" indent="0">
              <a:buNone/>
            </a:pPr>
            <a:r>
              <a:rPr lang="en-US" dirty="0"/>
              <a:t>     //builds and returns a widget(s).</a:t>
            </a:r>
          </a:p>
          <a:p>
            <a:pPr marL="0" indent="0">
              <a:buNone/>
            </a:pPr>
            <a:r>
              <a:rPr lang="en-US" dirty="0"/>
              <a:t>        //</a:t>
            </a:r>
            <a:r>
              <a:rPr lang="en-US" dirty="0" err="1"/>
              <a:t>snapshot.data</a:t>
            </a:r>
            <a:r>
              <a:rPr lang="en-US" dirty="0"/>
              <a:t> is the object and </a:t>
            </a:r>
            <a:r>
              <a:rPr lang="en-US" dirty="0" err="1"/>
              <a:t>snapshot.hasData</a:t>
            </a:r>
            <a:r>
              <a:rPr lang="en-US" dirty="0"/>
              <a:t> or </a:t>
            </a:r>
            <a:r>
              <a:rPr lang="en-US" dirty="0" err="1"/>
              <a:t>snapshot.hasError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2169781" y="6311900"/>
            <a:ext cx="7275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https://youtu.be/MkKEWHfy99Y</a:t>
            </a:r>
            <a:r>
              <a:rPr lang="en-US" dirty="0"/>
              <a:t>  Widget of the week: </a:t>
            </a:r>
            <a:r>
              <a:rPr lang="en-US" dirty="0" err="1"/>
              <a:t>StreamBuilder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561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code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socket and server socket</a:t>
            </a:r>
          </a:p>
        </p:txBody>
      </p:sp>
    </p:spTree>
    <p:extLst>
      <p:ext uri="{BB962C8B-B14F-4D97-AF65-F5344CB8AC3E}">
        <p14:creationId xmlns:p14="http://schemas.microsoft.com/office/powerpoint/2010/main" val="2436954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packages/libraries.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special packages are need or imported.</a:t>
            </a:r>
          </a:p>
          <a:p>
            <a:r>
              <a:rPr lang="en-US" dirty="0"/>
              <a:t>there are several you can use though.</a:t>
            </a:r>
          </a:p>
          <a:p>
            <a:endParaRPr lang="en-US" dirty="0"/>
          </a:p>
          <a:p>
            <a:r>
              <a:rPr lang="en-US" dirty="0"/>
              <a:t>sockets come from the </a:t>
            </a:r>
            <a:r>
              <a:rPr lang="en-US" dirty="0" err="1"/>
              <a:t>dart:io</a:t>
            </a:r>
            <a:r>
              <a:rPr lang="en-US" dirty="0"/>
              <a:t> native libraries.</a:t>
            </a:r>
          </a:p>
        </p:txBody>
      </p:sp>
    </p:spTree>
    <p:extLst>
      <p:ext uri="{BB962C8B-B14F-4D97-AF65-F5344CB8AC3E}">
        <p14:creationId xmlns:p14="http://schemas.microsoft.com/office/powerpoint/2010/main" val="2884067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2800</TotalTime>
  <Words>1418</Words>
  <Application>Microsoft Office PowerPoint</Application>
  <PresentationFormat>Widescreen</PresentationFormat>
  <Paragraphs>132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Tahoma</vt:lpstr>
      <vt:lpstr>Office Theme</vt:lpstr>
      <vt:lpstr>Cosc 5/4735</vt:lpstr>
      <vt:lpstr>Asynchronous programming.</vt:lpstr>
      <vt:lpstr>future</vt:lpstr>
      <vt:lpstr>future (2)</vt:lpstr>
      <vt:lpstr>future (3)</vt:lpstr>
      <vt:lpstr>FutureBuider&lt;type&gt;</vt:lpstr>
      <vt:lpstr> StreamBuilder&lt;Type&gt;</vt:lpstr>
      <vt:lpstr>Network code</vt:lpstr>
      <vt:lpstr>packages/libraries.</vt:lpstr>
      <vt:lpstr>Socket</vt:lpstr>
      <vt:lpstr>socket.listen( … )</vt:lpstr>
      <vt:lpstr>ServerSocket</vt:lpstr>
      <vt:lpstr>Network code</vt:lpstr>
      <vt:lpstr>simple networking with http</vt:lpstr>
      <vt:lpstr>http</vt:lpstr>
      <vt:lpstr>http (2)</vt:lpstr>
      <vt:lpstr>Demo code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5/4735</dc:title>
  <dc:creator>Jim Ward</dc:creator>
  <cp:lastModifiedBy>Jim Ward</cp:lastModifiedBy>
  <cp:revision>21</cp:revision>
  <dcterms:created xsi:type="dcterms:W3CDTF">2023-03-20T16:24:44Z</dcterms:created>
  <dcterms:modified xsi:type="dcterms:W3CDTF">2025-03-13T20:34:06Z</dcterms:modified>
</cp:coreProperties>
</file>