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  <p:sldMasterId id="2147483673" r:id="rId3"/>
  </p:sldMasterIdLst>
  <p:notesMasterIdLst>
    <p:notesMasterId r:id="rId42"/>
  </p:notesMasterIdLst>
  <p:sldIdLst>
    <p:sldId id="256" r:id="rId4"/>
    <p:sldId id="273" r:id="rId5"/>
    <p:sldId id="274" r:id="rId6"/>
    <p:sldId id="275" r:id="rId7"/>
    <p:sldId id="276" r:id="rId8"/>
    <p:sldId id="277" r:id="rId9"/>
    <p:sldId id="278" r:id="rId10"/>
    <p:sldId id="258" r:id="rId11"/>
    <p:sldId id="259" r:id="rId12"/>
    <p:sldId id="260" r:id="rId13"/>
    <p:sldId id="261" r:id="rId14"/>
    <p:sldId id="262" r:id="rId15"/>
    <p:sldId id="263" r:id="rId16"/>
    <p:sldId id="264" r:id="rId17"/>
    <p:sldId id="265" r:id="rId18"/>
    <p:sldId id="266" r:id="rId19"/>
    <p:sldId id="267" r:id="rId20"/>
    <p:sldId id="268" r:id="rId21"/>
    <p:sldId id="269" r:id="rId22"/>
    <p:sldId id="270" r:id="rId23"/>
    <p:sldId id="272" r:id="rId24"/>
    <p:sldId id="271" r:id="rId25"/>
    <p:sldId id="287" r:id="rId26"/>
    <p:sldId id="288" r:id="rId27"/>
    <p:sldId id="289" r:id="rId28"/>
    <p:sldId id="290" r:id="rId29"/>
    <p:sldId id="291" r:id="rId30"/>
    <p:sldId id="292" r:id="rId31"/>
    <p:sldId id="293" r:id="rId32"/>
    <p:sldId id="294" r:id="rId33"/>
    <p:sldId id="284" r:id="rId34"/>
    <p:sldId id="296" r:id="rId35"/>
    <p:sldId id="297" r:id="rId36"/>
    <p:sldId id="298" r:id="rId37"/>
    <p:sldId id="299" r:id="rId38"/>
    <p:sldId id="300" r:id="rId39"/>
    <p:sldId id="301" r:id="rId40"/>
    <p:sldId id="257" r:id="rId4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9" d="100"/>
          <a:sy n="99" d="100"/>
        </p:scale>
        <p:origin x="594" y="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slide" Target="slides/slide23.xml"/><Relationship Id="rId39" Type="http://schemas.openxmlformats.org/officeDocument/2006/relationships/slide" Target="slides/slide36.xml"/><Relationship Id="rId21" Type="http://schemas.openxmlformats.org/officeDocument/2006/relationships/slide" Target="slides/slide18.xml"/><Relationship Id="rId34" Type="http://schemas.openxmlformats.org/officeDocument/2006/relationships/slide" Target="slides/slide31.xml"/><Relationship Id="rId42" Type="http://schemas.openxmlformats.org/officeDocument/2006/relationships/notesMaster" Target="notesMasters/notesMaster1.xml"/><Relationship Id="rId7" Type="http://schemas.openxmlformats.org/officeDocument/2006/relationships/slide" Target="slides/slide4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9" Type="http://schemas.openxmlformats.org/officeDocument/2006/relationships/slide" Target="slides/slide26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32" Type="http://schemas.openxmlformats.org/officeDocument/2006/relationships/slide" Target="slides/slide29.xml"/><Relationship Id="rId37" Type="http://schemas.openxmlformats.org/officeDocument/2006/relationships/slide" Target="slides/slide34.xml"/><Relationship Id="rId40" Type="http://schemas.openxmlformats.org/officeDocument/2006/relationships/slide" Target="slides/slide37.xml"/><Relationship Id="rId45" Type="http://schemas.openxmlformats.org/officeDocument/2006/relationships/theme" Target="theme/theme1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slide" Target="slides/slide25.xml"/><Relationship Id="rId36" Type="http://schemas.openxmlformats.org/officeDocument/2006/relationships/slide" Target="slides/slide33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31" Type="http://schemas.openxmlformats.org/officeDocument/2006/relationships/slide" Target="slides/slide28.xml"/><Relationship Id="rId44" Type="http://schemas.openxmlformats.org/officeDocument/2006/relationships/viewProps" Target="viewProp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slide" Target="slides/slide24.xml"/><Relationship Id="rId30" Type="http://schemas.openxmlformats.org/officeDocument/2006/relationships/slide" Target="slides/slide27.xml"/><Relationship Id="rId35" Type="http://schemas.openxmlformats.org/officeDocument/2006/relationships/slide" Target="slides/slide32.xml"/><Relationship Id="rId43" Type="http://schemas.openxmlformats.org/officeDocument/2006/relationships/presProps" Target="presProps.xml"/><Relationship Id="rId8" Type="http://schemas.openxmlformats.org/officeDocument/2006/relationships/slide" Target="slides/slide5.xml"/><Relationship Id="rId3" Type="http://schemas.openxmlformats.org/officeDocument/2006/relationships/slideMaster" Target="slideMasters/slideMaster3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33" Type="http://schemas.openxmlformats.org/officeDocument/2006/relationships/slide" Target="slides/slide30.xml"/><Relationship Id="rId38" Type="http://schemas.openxmlformats.org/officeDocument/2006/relationships/slide" Target="slides/slide35.xml"/><Relationship Id="rId46" Type="http://schemas.openxmlformats.org/officeDocument/2006/relationships/tableStyles" Target="tableStyles.xml"/><Relationship Id="rId20" Type="http://schemas.openxmlformats.org/officeDocument/2006/relationships/slide" Target="slides/slide17.xml"/><Relationship Id="rId41" Type="http://schemas.openxmlformats.org/officeDocument/2006/relationships/slide" Target="slides/slide3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B3B4BD5-1753-44A3-8F9C-6C5653120F09}" type="datetimeFigureOut">
              <a:rPr lang="en-US" smtClean="0"/>
              <a:t>10/15/2024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E6A6894-9552-4739-A0BF-82BC860261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39807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2588" y="693738"/>
            <a:ext cx="6094412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4339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686112" y="4343713"/>
            <a:ext cx="5487333" cy="4115425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50179" name="Rectangle 2"/>
          <p:cNvSpPr txBox="1"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51203" name="Rectangle 2"/>
          <p:cNvSpPr txBox="1"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52227" name="Rectangle 2"/>
          <p:cNvSpPr txBox="1"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53251" name="Rectangle 2"/>
          <p:cNvSpPr txBox="1"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54275" name="Rectangle 2"/>
          <p:cNvSpPr txBox="1"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382588" y="693738"/>
            <a:ext cx="6094412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2530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6112" y="4343713"/>
            <a:ext cx="5487333" cy="4115425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2588" y="693738"/>
            <a:ext cx="6094412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5363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686112" y="4343713"/>
            <a:ext cx="5487333" cy="4115425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2588" y="693738"/>
            <a:ext cx="6094412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6387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686112" y="4343713"/>
            <a:ext cx="5487333" cy="4115425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2588" y="693738"/>
            <a:ext cx="6094412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7411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686112" y="4343713"/>
            <a:ext cx="5487333" cy="4115425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2588" y="693738"/>
            <a:ext cx="6094412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8435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686112" y="4343713"/>
            <a:ext cx="5487333" cy="4115425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2588" y="693738"/>
            <a:ext cx="6094412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9459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686112" y="4343713"/>
            <a:ext cx="5487333" cy="4115425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47107" name="Rectangle 2"/>
          <p:cNvSpPr txBox="1"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48131" name="Rectangle 2"/>
          <p:cNvSpPr txBox="1"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49155" name="Rectangle 2"/>
          <p:cNvSpPr txBox="1"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388725-7206-443F-9186-52FA7ACC4286}" type="datetimeFigureOut">
              <a:rPr lang="en-US" smtClean="0"/>
              <a:t>10/15/2024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E711B-52B9-4270-A6B5-567E1C407B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22698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388725-7206-443F-9186-52FA7ACC4286}" type="datetimeFigureOut">
              <a:rPr lang="en-US" smtClean="0"/>
              <a:t>10/15/2024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E711B-52B9-4270-A6B5-567E1C407B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03473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388725-7206-443F-9186-52FA7ACC4286}" type="datetimeFigureOut">
              <a:rPr lang="en-US" smtClean="0"/>
              <a:t>10/15/2024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E711B-52B9-4270-A6B5-567E1C407B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379977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D57E1844-28D7-4CFF-9162-25C65BEA198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102621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953C3CA5-D3A1-4D8B-BE7D-E864E1E49A5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477626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77842E93-E4A8-42C6-A7E3-0B94ADD1FED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970418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1" y="1600201"/>
            <a:ext cx="5382684" cy="45243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5484" y="1600201"/>
            <a:ext cx="5384800" cy="45243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59944457-4BA8-4427-93CF-6CC8FB9A96B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825011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97BAEEA9-9605-4049-AF31-92120700A28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829238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B5049047-E06E-4E8D-A84D-E105F1DF889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281331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49BD0248-A6DE-4013-B231-62A3B825F2F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333834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48D8976C-5D39-4609-B6C5-FAFBB3B3AA6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33393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388725-7206-443F-9186-52FA7ACC4286}" type="datetimeFigureOut">
              <a:rPr lang="en-US" smtClean="0"/>
              <a:t>10/15/2024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E711B-52B9-4270-A6B5-567E1C407B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041684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9AB779F3-009C-4B87-A265-3CC1EE30E7E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454338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C3ED26E9-39C0-4864-8AFE-E23AFDCA312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193533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1" y="274639"/>
            <a:ext cx="2741084" cy="584993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4993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AAE5A4AC-9424-4E2F-8D71-FC11A727CDC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03978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4638"/>
            <a:ext cx="10970684" cy="1141412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idx="10"/>
          </p:nvPr>
        </p:nvSpPr>
        <p:spPr>
          <a:xfrm>
            <a:off x="609601" y="6245226"/>
            <a:ext cx="2842684" cy="474663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idx="11"/>
          </p:nvPr>
        </p:nvSpPr>
        <p:spPr>
          <a:xfrm>
            <a:off x="4165601" y="6245226"/>
            <a:ext cx="3858684" cy="474663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2"/>
          </p:nvPr>
        </p:nvSpPr>
        <p:spPr>
          <a:xfrm>
            <a:off x="8737601" y="6245226"/>
            <a:ext cx="2842684" cy="474663"/>
          </a:xfrm>
        </p:spPr>
        <p:txBody>
          <a:bodyPr/>
          <a:lstStyle>
            <a:lvl1pPr>
              <a:defRPr/>
            </a:lvl1pPr>
          </a:lstStyle>
          <a:p>
            <a:fld id="{4DA6E6D7-187D-41A7-95DB-C41159AFD5E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435843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9766D53-0FB9-4E51-9FD4-4A164D63A9AD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966849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AB6EE3D-23D0-4E17-AEC3-3867F6999A05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98212790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970ED59-640D-414D-B246-E5D90DB9EFF7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96173957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1B0835D-4F61-42EB-B373-E5A52C670CA6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0345734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4B01DB0-7BD3-4134-879A-CBBB557E8BB4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11159795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3A9E7EF-C684-4125-B497-9405973AE3DE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99440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388725-7206-443F-9186-52FA7ACC4286}" type="datetimeFigureOut">
              <a:rPr lang="en-US" smtClean="0"/>
              <a:t>10/15/2024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E711B-52B9-4270-A6B5-567E1C407B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4209572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034312C-DE45-4C62-93FA-EC1DF446F49A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86958897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26992A-8EC8-4028-807C-819C3B321A59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32649789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27BF28B-6B05-465B-BBAE-93D8E2E0F668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2391655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E202877-AFF2-4C87-8C2A-D82F59AF5336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7984184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58C0D03-3BEF-4A98-8F1F-189E269F0CC6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01284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388725-7206-443F-9186-52FA7ACC4286}" type="datetimeFigureOut">
              <a:rPr lang="en-US" smtClean="0"/>
              <a:t>10/15/2024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E711B-52B9-4270-A6B5-567E1C407B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66618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388725-7206-443F-9186-52FA7ACC4286}" type="datetimeFigureOut">
              <a:rPr lang="en-US" smtClean="0"/>
              <a:t>10/15/2024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E711B-52B9-4270-A6B5-567E1C407B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76614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388725-7206-443F-9186-52FA7ACC4286}" type="datetimeFigureOut">
              <a:rPr lang="en-US" smtClean="0"/>
              <a:t>10/15/2024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E711B-52B9-4270-A6B5-567E1C407B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85029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388725-7206-443F-9186-52FA7ACC4286}" type="datetimeFigureOut">
              <a:rPr lang="en-US" smtClean="0"/>
              <a:t>10/15/2024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E711B-52B9-4270-A6B5-567E1C407B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54223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388725-7206-443F-9186-52FA7ACC4286}" type="datetimeFigureOut">
              <a:rPr lang="en-US" smtClean="0"/>
              <a:t>10/15/2024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E711B-52B9-4270-A6B5-567E1C407B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59829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388725-7206-443F-9186-52FA7ACC4286}" type="datetimeFigureOut">
              <a:rPr lang="en-US" smtClean="0"/>
              <a:t>10/15/2024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E711B-52B9-4270-A6B5-567E1C407B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39113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388725-7206-443F-9186-52FA7ACC4286}" type="datetimeFigureOut">
              <a:rPr lang="en-US" smtClean="0"/>
              <a:t>10/15/2024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5E711B-52B9-4270-A6B5-567E1C407B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04873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609601" y="274638"/>
            <a:ext cx="10970684" cy="11414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1" y="1600201"/>
            <a:ext cx="10970684" cy="4524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  <a:p>
            <a:pPr lvl="4"/>
            <a:r>
              <a:rPr lang="en-GB"/>
              <a:t>Eighth Outline Level</a:t>
            </a:r>
          </a:p>
          <a:p>
            <a:pPr lvl="4"/>
            <a:r>
              <a:rPr lang="en-GB"/>
              <a:t>Ninth Outline Level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609601" y="6245226"/>
            <a:ext cx="2842684" cy="474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>
                <a:solidFill>
                  <a:srgbClr val="000000"/>
                </a:solidFill>
                <a:ea typeface="+mn-ea"/>
                <a:cs typeface="+mn-cs"/>
              </a:defRPr>
            </a:lvl1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</a:pPr>
            <a:endParaRPr lang="en-US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ftr"/>
          </p:nvPr>
        </p:nvSpPr>
        <p:spPr bwMode="auto">
          <a:xfrm>
            <a:off x="4165601" y="6245226"/>
            <a:ext cx="3858684" cy="474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>
                <a:solidFill>
                  <a:srgbClr val="000000"/>
                </a:solidFill>
                <a:ea typeface="+mn-ea"/>
                <a:cs typeface="+mn-cs"/>
              </a:defRPr>
            </a:lvl1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8737601" y="6245226"/>
            <a:ext cx="2842684" cy="474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>
                <a:solidFill>
                  <a:srgbClr val="000000"/>
                </a:solidFill>
                <a:ea typeface="+mn-ea"/>
                <a:cs typeface="+mn-cs"/>
              </a:defRPr>
            </a:lvl1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</a:pPr>
            <a:fld id="{589093D9-38A2-4FD4-86C3-D4DB4797DD1B}" type="slidenum">
              <a:rPr lang="en-US" smtClean="0"/>
              <a:pPr defTabSz="457200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57115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ctr" defTabSz="457200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marL="742950" indent="-285750" algn="ctr" defTabSz="457200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ea typeface="DejaVu LGC Sans" charset="0"/>
          <a:cs typeface="DejaVu LGC Sans" charset="0"/>
        </a:defRPr>
      </a:lvl2pPr>
      <a:lvl3pPr marL="1143000" indent="-228600" algn="ctr" defTabSz="457200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ea typeface="DejaVu LGC Sans" charset="0"/>
          <a:cs typeface="DejaVu LGC Sans" charset="0"/>
        </a:defRPr>
      </a:lvl3pPr>
      <a:lvl4pPr marL="1600200" indent="-228600" algn="ctr" defTabSz="457200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ea typeface="DejaVu LGC Sans" charset="0"/>
          <a:cs typeface="DejaVu LGC Sans" charset="0"/>
        </a:defRPr>
      </a:lvl4pPr>
      <a:lvl5pPr marL="2057400" indent="-228600" algn="ctr" defTabSz="457200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ea typeface="DejaVu LGC Sans" charset="0"/>
          <a:cs typeface="DejaVu LGC Sans" charset="0"/>
        </a:defRPr>
      </a:lvl5pPr>
      <a:lvl6pPr marL="2514600" indent="-228600" algn="ctr" defTabSz="457200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ea typeface="DejaVu LGC Sans" charset="0"/>
          <a:cs typeface="DejaVu LGC Sans" charset="0"/>
        </a:defRPr>
      </a:lvl6pPr>
      <a:lvl7pPr marL="2971800" indent="-228600" algn="ctr" defTabSz="457200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ea typeface="DejaVu LGC Sans" charset="0"/>
          <a:cs typeface="DejaVu LGC Sans" charset="0"/>
        </a:defRPr>
      </a:lvl7pPr>
      <a:lvl8pPr marL="3429000" indent="-228600" algn="ctr" defTabSz="457200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ea typeface="DejaVu LGC Sans" charset="0"/>
          <a:cs typeface="DejaVu LGC Sans" charset="0"/>
        </a:defRPr>
      </a:lvl8pPr>
      <a:lvl9pPr marL="3886200" indent="-228600" algn="ctr" defTabSz="457200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ea typeface="DejaVu LGC Sans" charset="0"/>
          <a:cs typeface="DejaVu LGC Sans" charset="0"/>
        </a:defRPr>
      </a:lvl9pPr>
    </p:titleStyle>
    <p:bodyStyle>
      <a:lvl1pPr marL="342900" indent="-342900" algn="l" defTabSz="457200" rtl="0" fontAlgn="base">
        <a:spcBef>
          <a:spcPts val="8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57200" rtl="0" fontAlgn="base">
        <a:spcBef>
          <a:spcPts val="7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800">
          <a:solidFill>
            <a:srgbClr val="000000"/>
          </a:solidFill>
          <a:latin typeface="+mn-lt"/>
          <a:ea typeface="+mn-ea"/>
          <a:cs typeface="+mn-cs"/>
        </a:defRPr>
      </a:lvl2pPr>
      <a:lvl3pPr marL="1143000" indent="-228600" algn="l" defTabSz="457200" rtl="0" fontAlgn="base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400">
          <a:solidFill>
            <a:srgbClr val="000000"/>
          </a:solidFill>
          <a:latin typeface="+mn-lt"/>
          <a:ea typeface="+mn-ea"/>
          <a:cs typeface="+mn-cs"/>
        </a:defRPr>
      </a:lvl3pPr>
      <a:lvl4pPr marL="1600200" indent="-228600" algn="l" defTabSz="457200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  <a:cs typeface="+mn-cs"/>
        </a:defRPr>
      </a:lvl4pPr>
      <a:lvl5pPr marL="2057400" indent="-228600" algn="l" defTabSz="457200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457200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  <a:cs typeface="+mn-cs"/>
        </a:defRPr>
      </a:lvl6pPr>
      <a:lvl7pPr marL="2971800" indent="-228600" algn="l" defTabSz="457200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  <a:cs typeface="+mn-cs"/>
        </a:defRPr>
      </a:lvl7pPr>
      <a:lvl8pPr marL="3429000" indent="-228600" algn="l" defTabSz="457200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  <a:cs typeface="+mn-cs"/>
        </a:defRPr>
      </a:lvl8pPr>
      <a:lvl9pPr marL="3886200" indent="-228600" algn="l" defTabSz="457200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91F921CD-8D33-46F4-A091-E6FAD3E80BB1}" type="slidenum">
              <a:rPr lang="en-US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54595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5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5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5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5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5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5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5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5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/>
              <a:t>Cosc</a:t>
            </a:r>
            <a:r>
              <a:rPr lang="en-US" dirty="0"/>
              <a:t> 5/4730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Networking Overview and protocols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582781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HTTP Protocol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We take a brief and very limited look at the HTTP protocol</a:t>
            </a:r>
          </a:p>
          <a:p>
            <a:pPr lvl="1"/>
            <a:r>
              <a:rPr lang="en-US" dirty="0"/>
              <a:t>we mostly focus on version 1.0</a:t>
            </a:r>
          </a:p>
          <a:p>
            <a:pPr lvl="1"/>
            <a:endParaRPr lang="en-US" dirty="0"/>
          </a:p>
          <a:p>
            <a:r>
              <a:rPr lang="en-US" dirty="0"/>
              <a:t>The Android </a:t>
            </a:r>
            <a:r>
              <a:rPr lang="en-US" dirty="0" err="1"/>
              <a:t>WebView</a:t>
            </a:r>
            <a:r>
              <a:rPr lang="en-US" dirty="0"/>
              <a:t> hide of the details from the application.</a:t>
            </a:r>
          </a:p>
        </p:txBody>
      </p:sp>
    </p:spTree>
    <p:extLst>
      <p:ext uri="{BB962C8B-B14F-4D97-AF65-F5344CB8AC3E}">
        <p14:creationId xmlns:p14="http://schemas.microsoft.com/office/powerpoint/2010/main" val="28394411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HTTP Message format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HTTP message all fit a generic message format</a:t>
            </a:r>
          </a:p>
          <a:p>
            <a:pPr lvl="3"/>
            <a:r>
              <a:rPr lang="en-US" dirty="0"/>
              <a:t>Which is pretty close to SMTP message format using for email.</a:t>
            </a:r>
          </a:p>
          <a:p>
            <a:pPr>
              <a:buFontTx/>
              <a:buNone/>
            </a:pPr>
            <a:r>
              <a:rPr lang="en-US" dirty="0"/>
              <a:t>&lt;start-line&gt;  	</a:t>
            </a:r>
          </a:p>
          <a:p>
            <a:pPr>
              <a:buFontTx/>
              <a:buNone/>
            </a:pPr>
            <a:r>
              <a:rPr lang="en-US" dirty="0"/>
              <a:t>&lt;message-headers&gt;</a:t>
            </a:r>
          </a:p>
          <a:p>
            <a:pPr>
              <a:buFontTx/>
              <a:buNone/>
            </a:pPr>
            <a:r>
              <a:rPr lang="en-US" dirty="0"/>
              <a:t>&lt;empty-line&gt;</a:t>
            </a:r>
          </a:p>
          <a:p>
            <a:pPr>
              <a:buFontTx/>
              <a:buNone/>
            </a:pPr>
            <a:r>
              <a:rPr lang="en-US" dirty="0"/>
              <a:t>[&lt;message-body&gt;]</a:t>
            </a:r>
          </a:p>
          <a:p>
            <a:pPr>
              <a:buFontTx/>
              <a:buNone/>
            </a:pPr>
            <a:r>
              <a:rPr lang="en-US" dirty="0"/>
              <a:t>[&lt;message-trailers&gt;] </a:t>
            </a:r>
          </a:p>
        </p:txBody>
      </p:sp>
    </p:spTree>
    <p:extLst>
      <p:ext uri="{BB962C8B-B14F-4D97-AF65-F5344CB8AC3E}">
        <p14:creationId xmlns:p14="http://schemas.microsoft.com/office/powerpoint/2010/main" val="416574536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HTTP Message format (2)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sz="2800"/>
              <a:t>Start-line is nature of the message</a:t>
            </a:r>
          </a:p>
          <a:p>
            <a:pPr lvl="1">
              <a:lnSpc>
                <a:spcPct val="80000"/>
              </a:lnSpc>
            </a:pPr>
            <a:r>
              <a:rPr lang="en-US" sz="2400"/>
              <a:t>Normally a request or response message</a:t>
            </a:r>
          </a:p>
          <a:p>
            <a:pPr>
              <a:lnSpc>
                <a:spcPct val="80000"/>
              </a:lnSpc>
            </a:pPr>
            <a:r>
              <a:rPr lang="en-US" sz="2800"/>
              <a:t>Headers are all optional except one</a:t>
            </a:r>
          </a:p>
          <a:p>
            <a:pPr lvl="1">
              <a:lnSpc>
                <a:spcPct val="80000"/>
              </a:lnSpc>
            </a:pPr>
            <a:r>
              <a:rPr lang="en-US" sz="2400"/>
              <a:t>In 1.1, the host header must be present</a:t>
            </a:r>
          </a:p>
          <a:p>
            <a:pPr lvl="1">
              <a:lnSpc>
                <a:spcPct val="80000"/>
              </a:lnSpc>
            </a:pPr>
            <a:r>
              <a:rPr lang="en-US" sz="2400"/>
              <a:t>There are dozens of headers</a:t>
            </a:r>
          </a:p>
          <a:p>
            <a:pPr>
              <a:lnSpc>
                <a:spcPct val="80000"/>
              </a:lnSpc>
            </a:pPr>
            <a:r>
              <a:rPr lang="en-US" sz="2800"/>
              <a:t>Message body is optional</a:t>
            </a:r>
          </a:p>
          <a:p>
            <a:pPr lvl="1">
              <a:lnSpc>
                <a:spcPct val="80000"/>
              </a:lnSpc>
            </a:pPr>
            <a:r>
              <a:rPr lang="en-US" sz="2400"/>
              <a:t>Since it mostly used by the server, but clients use it for errors messages</a:t>
            </a:r>
          </a:p>
          <a:p>
            <a:pPr>
              <a:lnSpc>
                <a:spcPct val="80000"/>
              </a:lnSpc>
            </a:pPr>
            <a:r>
              <a:rPr lang="en-US" sz="2800"/>
              <a:t>Message trailers are used for persistent connections</a:t>
            </a:r>
          </a:p>
          <a:p>
            <a:pPr lvl="1">
              <a:lnSpc>
                <a:spcPct val="80000"/>
              </a:lnSpc>
            </a:pPr>
            <a:r>
              <a:rPr lang="en-US" sz="2400"/>
              <a:t>Mark where one message ends and the next begins.</a:t>
            </a:r>
          </a:p>
          <a:p>
            <a:pPr lvl="1">
              <a:lnSpc>
                <a:spcPct val="80000"/>
              </a:lnSpc>
            </a:pPr>
            <a:endParaRPr lang="en-US" sz="2400"/>
          </a:p>
        </p:txBody>
      </p:sp>
    </p:spTree>
    <p:extLst>
      <p:ext uri="{BB962C8B-B14F-4D97-AF65-F5344CB8AC3E}">
        <p14:creationId xmlns:p14="http://schemas.microsoft.com/office/powerpoint/2010/main" val="219019532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Request Message Example</a:t>
            </a:r>
          </a:p>
        </p:txBody>
      </p:sp>
      <p:pic>
        <p:nvPicPr>
          <p:cNvPr id="14339" name="Picture 3"/>
          <p:cNvPicPr>
            <a:picLocks noGrp="1" noChangeAspect="1" noChangeArrowheads="1"/>
          </p:cNvPicPr>
          <p:nvPr>
            <p:ph type="body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184567411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Request message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sz="2800"/>
              <a:t>start-line: Request line</a:t>
            </a:r>
          </a:p>
          <a:p>
            <a:pPr lvl="1">
              <a:lnSpc>
                <a:spcPct val="80000"/>
              </a:lnSpc>
            </a:pPr>
            <a:r>
              <a:rPr lang="en-US" sz="2400"/>
              <a:t>&lt;METHOD&gt; &lt;request-uri&gt; &lt;HTTP/version&gt;</a:t>
            </a:r>
          </a:p>
          <a:p>
            <a:pPr>
              <a:lnSpc>
                <a:spcPct val="80000"/>
              </a:lnSpc>
            </a:pPr>
            <a:r>
              <a:rPr lang="en-US" sz="2800"/>
              <a:t>Method</a:t>
            </a:r>
          </a:p>
          <a:p>
            <a:pPr lvl="1">
              <a:lnSpc>
                <a:spcPct val="80000"/>
              </a:lnSpc>
            </a:pPr>
            <a:r>
              <a:rPr lang="en-US" sz="2400"/>
              <a:t>Three common methods are GET, HEAD, POST</a:t>
            </a:r>
          </a:p>
          <a:p>
            <a:pPr>
              <a:lnSpc>
                <a:spcPct val="80000"/>
              </a:lnSpc>
            </a:pPr>
            <a:r>
              <a:rPr lang="en-US" sz="2800"/>
              <a:t>Request-uri</a:t>
            </a:r>
          </a:p>
          <a:p>
            <a:pPr lvl="1">
              <a:lnSpc>
                <a:spcPct val="80000"/>
              </a:lnSpc>
            </a:pPr>
            <a:r>
              <a:rPr lang="en-US" sz="2400"/>
              <a:t>If the user was going to http://www.uwyo.edu:80/page.html</a:t>
            </a:r>
          </a:p>
          <a:p>
            <a:pPr lvl="1">
              <a:lnSpc>
                <a:spcPct val="80000"/>
              </a:lnSpc>
            </a:pPr>
            <a:r>
              <a:rPr lang="en-US" sz="2400"/>
              <a:t>Then the request-uri is /page.html</a:t>
            </a:r>
          </a:p>
          <a:p>
            <a:pPr lvl="2">
              <a:lnSpc>
                <a:spcPct val="80000"/>
              </a:lnSpc>
            </a:pPr>
            <a:r>
              <a:rPr lang="en-US" sz="2000"/>
              <a:t>GET /page.html HTTP/1.1</a:t>
            </a:r>
          </a:p>
          <a:p>
            <a:pPr lvl="2">
              <a:lnSpc>
                <a:spcPct val="80000"/>
              </a:lnSpc>
            </a:pPr>
            <a:r>
              <a:rPr lang="en-US" sz="2000"/>
              <a:t>And the host header would be: HOST www.uwyo.edu:80</a:t>
            </a:r>
          </a:p>
          <a:p>
            <a:pPr>
              <a:lnSpc>
                <a:spcPct val="80000"/>
              </a:lnSpc>
            </a:pPr>
            <a:r>
              <a:rPr lang="en-US" sz="2800"/>
              <a:t>HTTP/version is</a:t>
            </a:r>
          </a:p>
          <a:p>
            <a:pPr lvl="1">
              <a:lnSpc>
                <a:spcPct val="80000"/>
              </a:lnSpc>
            </a:pPr>
            <a:r>
              <a:rPr lang="en-US" sz="2400"/>
              <a:t>HTTP/0.9, HTTP/1.0, or HTTP/1.1</a:t>
            </a:r>
          </a:p>
        </p:txBody>
      </p:sp>
    </p:spTree>
    <p:extLst>
      <p:ext uri="{BB962C8B-B14F-4D97-AF65-F5344CB8AC3E}">
        <p14:creationId xmlns:p14="http://schemas.microsoft.com/office/powerpoint/2010/main" val="112250439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Request message (2)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/>
              <a:t>Headers</a:t>
            </a:r>
          </a:p>
          <a:p>
            <a:pPr lvl="1">
              <a:lnSpc>
                <a:spcPct val="90000"/>
              </a:lnSpc>
            </a:pPr>
            <a:r>
              <a:rPr lang="en-US"/>
              <a:t>General headers</a:t>
            </a:r>
          </a:p>
          <a:p>
            <a:pPr lvl="2">
              <a:lnSpc>
                <a:spcPct val="90000"/>
              </a:lnSpc>
            </a:pPr>
            <a:r>
              <a:rPr lang="en-US"/>
              <a:t>Are about the message itself and are used to control processing or give extra info the server.</a:t>
            </a:r>
          </a:p>
          <a:p>
            <a:pPr lvl="1">
              <a:lnSpc>
                <a:spcPct val="90000"/>
              </a:lnSpc>
            </a:pPr>
            <a:r>
              <a:rPr lang="en-US"/>
              <a:t>Request headers</a:t>
            </a:r>
          </a:p>
          <a:p>
            <a:pPr lvl="3">
              <a:lnSpc>
                <a:spcPct val="90000"/>
              </a:lnSpc>
            </a:pPr>
            <a:r>
              <a:rPr lang="en-US"/>
              <a:t>Only in request messages</a:t>
            </a:r>
          </a:p>
          <a:p>
            <a:pPr lvl="2">
              <a:lnSpc>
                <a:spcPct val="90000"/>
              </a:lnSpc>
            </a:pPr>
            <a:r>
              <a:rPr lang="en-US"/>
              <a:t>Give the server more information about the request and control for the client over how the request is handled.</a:t>
            </a:r>
          </a:p>
          <a:p>
            <a:pPr lvl="1">
              <a:lnSpc>
                <a:spcPct val="90000"/>
              </a:lnSpc>
            </a:pPr>
            <a:r>
              <a:rPr lang="en-US"/>
              <a:t>Entity headers</a:t>
            </a:r>
          </a:p>
          <a:p>
            <a:pPr lvl="2">
              <a:lnSpc>
                <a:spcPct val="90000"/>
              </a:lnSpc>
            </a:pPr>
            <a:r>
              <a:rPr lang="en-US"/>
              <a:t>Describe info in the body of the request, if any</a:t>
            </a:r>
          </a:p>
        </p:txBody>
      </p:sp>
    </p:spTree>
    <p:extLst>
      <p:ext uri="{BB962C8B-B14F-4D97-AF65-F5344CB8AC3E}">
        <p14:creationId xmlns:p14="http://schemas.microsoft.com/office/powerpoint/2010/main" val="210060231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Response Message Example</a:t>
            </a:r>
          </a:p>
        </p:txBody>
      </p:sp>
      <p:pic>
        <p:nvPicPr>
          <p:cNvPr id="17411" name="Picture 3"/>
          <p:cNvPicPr>
            <a:picLocks noGrp="1" noChangeAspect="1" noChangeArrowheads="1"/>
          </p:cNvPicPr>
          <p:nvPr>
            <p:ph type="body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241672500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Response Message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/>
              <a:t>Start-line: Status line</a:t>
            </a:r>
          </a:p>
          <a:p>
            <a:pPr lvl="2">
              <a:lnSpc>
                <a:spcPct val="90000"/>
              </a:lnSpc>
            </a:pPr>
            <a:r>
              <a:rPr lang="en-US"/>
              <a:t>&lt;HTTP-Version&gt; &lt;status code&gt; &lt;reason-phrase&gt;</a:t>
            </a:r>
          </a:p>
          <a:p>
            <a:pPr lvl="1">
              <a:lnSpc>
                <a:spcPct val="90000"/>
              </a:lnSpc>
            </a:pPr>
            <a:r>
              <a:rPr lang="en-US"/>
              <a:t>HTTP-version, same as in request message</a:t>
            </a:r>
          </a:p>
          <a:p>
            <a:pPr lvl="2">
              <a:lnSpc>
                <a:spcPct val="90000"/>
              </a:lnSpc>
            </a:pPr>
            <a:r>
              <a:rPr lang="en-US"/>
              <a:t>But the version the server can handle, if the request is for a higher version than the server users.</a:t>
            </a:r>
          </a:p>
          <a:p>
            <a:pPr lvl="1">
              <a:lnSpc>
                <a:spcPct val="90000"/>
              </a:lnSpc>
            </a:pPr>
            <a:r>
              <a:rPr lang="en-US"/>
              <a:t>Status code and reason phrase</a:t>
            </a:r>
          </a:p>
          <a:p>
            <a:pPr lvl="2">
              <a:lnSpc>
                <a:spcPct val="90000"/>
              </a:lnSpc>
            </a:pPr>
            <a:r>
              <a:rPr lang="en-US"/>
              <a:t>Results of request. The status code is a three digit code  </a:t>
            </a:r>
          </a:p>
          <a:p>
            <a:pPr lvl="2">
              <a:lnSpc>
                <a:spcPct val="90000"/>
              </a:lnSpc>
            </a:pPr>
            <a:r>
              <a:rPr lang="en-US"/>
              <a:t>We’ll get back to status codes later on.</a:t>
            </a:r>
          </a:p>
          <a:p>
            <a:pPr lvl="3">
              <a:lnSpc>
                <a:spcPct val="90000"/>
              </a:lnSpc>
            </a:pPr>
            <a:r>
              <a:rPr lang="en-US"/>
              <a:t>You’ll find they are similar in nature to FTP codes.</a:t>
            </a:r>
          </a:p>
        </p:txBody>
      </p:sp>
    </p:spTree>
    <p:extLst>
      <p:ext uri="{BB962C8B-B14F-4D97-AF65-F5344CB8AC3E}">
        <p14:creationId xmlns:p14="http://schemas.microsoft.com/office/powerpoint/2010/main" val="205968418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Response message (2)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/>
              <a:t>Headers</a:t>
            </a:r>
          </a:p>
          <a:p>
            <a:pPr lvl="1">
              <a:lnSpc>
                <a:spcPct val="90000"/>
              </a:lnSpc>
            </a:pPr>
            <a:r>
              <a:rPr lang="en-US"/>
              <a:t>General headers</a:t>
            </a:r>
          </a:p>
          <a:p>
            <a:pPr lvl="2">
              <a:lnSpc>
                <a:spcPct val="90000"/>
              </a:lnSpc>
            </a:pPr>
            <a:r>
              <a:rPr lang="en-US"/>
              <a:t>Are about the message itself and are used to control processing or give extra info the client.</a:t>
            </a:r>
          </a:p>
          <a:p>
            <a:pPr lvl="1">
              <a:lnSpc>
                <a:spcPct val="90000"/>
              </a:lnSpc>
            </a:pPr>
            <a:r>
              <a:rPr lang="en-US"/>
              <a:t>Response headers</a:t>
            </a:r>
          </a:p>
          <a:p>
            <a:pPr lvl="3">
              <a:lnSpc>
                <a:spcPct val="90000"/>
              </a:lnSpc>
            </a:pPr>
            <a:r>
              <a:rPr lang="en-US"/>
              <a:t>Only in response messages</a:t>
            </a:r>
          </a:p>
          <a:p>
            <a:pPr lvl="2">
              <a:lnSpc>
                <a:spcPct val="90000"/>
              </a:lnSpc>
            </a:pPr>
            <a:r>
              <a:rPr lang="en-US"/>
              <a:t>Provide more information about the response. May contain more info about the body of the message.</a:t>
            </a:r>
          </a:p>
          <a:p>
            <a:pPr lvl="1">
              <a:lnSpc>
                <a:spcPct val="90000"/>
              </a:lnSpc>
            </a:pPr>
            <a:r>
              <a:rPr lang="en-US"/>
              <a:t>Entity headers</a:t>
            </a:r>
          </a:p>
          <a:p>
            <a:pPr lvl="2">
              <a:lnSpc>
                <a:spcPct val="90000"/>
              </a:lnSpc>
            </a:pPr>
            <a:r>
              <a:rPr lang="en-US"/>
              <a:t>Describes info in the body of message.  </a:t>
            </a:r>
          </a:p>
        </p:txBody>
      </p:sp>
    </p:spTree>
    <p:extLst>
      <p:ext uri="{BB962C8B-B14F-4D97-AF65-F5344CB8AC3E}">
        <p14:creationId xmlns:p14="http://schemas.microsoft.com/office/powerpoint/2010/main" val="314993431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HTTP Methods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800"/>
              <a:t>Get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Most general, get a resource to be returned to client</a:t>
            </a:r>
          </a:p>
          <a:p>
            <a:pPr lvl="2">
              <a:lnSpc>
                <a:spcPct val="90000"/>
              </a:lnSpc>
            </a:pPr>
            <a:r>
              <a:rPr lang="en-US" sz="2000"/>
              <a:t>It functionality can be changed by headers, for caching (if-Modified-Since header) and many others</a:t>
            </a:r>
          </a:p>
          <a:p>
            <a:pPr>
              <a:lnSpc>
                <a:spcPct val="90000"/>
              </a:lnSpc>
            </a:pPr>
            <a:r>
              <a:rPr lang="en-US" sz="2800"/>
              <a:t>HEAD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Similar to get, only return header information, including entity header.</a:t>
            </a:r>
          </a:p>
          <a:p>
            <a:pPr lvl="2">
              <a:lnSpc>
                <a:spcPct val="90000"/>
              </a:lnSpc>
            </a:pPr>
            <a:r>
              <a:rPr lang="en-US" sz="2000"/>
              <a:t>Server will not send the actual body of the message.</a:t>
            </a:r>
          </a:p>
          <a:p>
            <a:pPr>
              <a:lnSpc>
                <a:spcPct val="90000"/>
              </a:lnSpc>
            </a:pPr>
            <a:r>
              <a:rPr lang="en-US" sz="2800"/>
              <a:t>POST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Allows client the client to send a body message for processing by server (ie web forms and such)</a:t>
            </a:r>
          </a:p>
        </p:txBody>
      </p:sp>
    </p:spTree>
    <p:extLst>
      <p:ext uri="{BB962C8B-B14F-4D97-AF65-F5344CB8AC3E}">
        <p14:creationId xmlns:p14="http://schemas.microsoft.com/office/powerpoint/2010/main" val="16565992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Basic networking</a:t>
            </a:r>
          </a:p>
        </p:txBody>
      </p:sp>
      <p:sp>
        <p:nvSpPr>
          <p:cNvPr id="3075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Networking coding is based on a client and server model.</a:t>
            </a:r>
          </a:p>
          <a:p>
            <a:pPr lvl="1"/>
            <a:r>
              <a:rPr lang="en-US"/>
              <a:t>Even if the code you are writing is not a client server model, like p2p code and others.</a:t>
            </a:r>
          </a:p>
          <a:p>
            <a:pPr lvl="1"/>
            <a:endParaRPr lang="en-US"/>
          </a:p>
          <a:p>
            <a:pPr lvl="1"/>
            <a:endParaRPr lang="en-US"/>
          </a:p>
          <a:p>
            <a:pPr lvl="1"/>
            <a:r>
              <a:rPr lang="en-US"/>
              <a:t>This is just enough to allow you write code and understand the terms.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7578022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FTP Protocol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FTP Protocol is far more complex since it sends commands and responses back and forth.</a:t>
            </a:r>
          </a:p>
          <a:p>
            <a:pPr lvl="1"/>
            <a:r>
              <a:rPr lang="en-US" dirty="0"/>
              <a:t>Brief list of the command set</a:t>
            </a:r>
          </a:p>
          <a:p>
            <a:pPr lvl="2"/>
            <a:r>
              <a:rPr lang="en-US" dirty="0"/>
              <a:t>User, Pass, Acct, CWD, CDUP, SMT, REIN, QUIT, Port, PASV, TYPE, STRU, Mode, </a:t>
            </a:r>
            <a:r>
              <a:rPr lang="en-US" dirty="0" err="1"/>
              <a:t>Retr</a:t>
            </a:r>
            <a:r>
              <a:rPr lang="en-US" dirty="0"/>
              <a:t>, </a:t>
            </a:r>
            <a:r>
              <a:rPr lang="en-US" dirty="0" err="1"/>
              <a:t>Stor</a:t>
            </a:r>
            <a:r>
              <a:rPr lang="en-US" dirty="0"/>
              <a:t>, </a:t>
            </a:r>
            <a:r>
              <a:rPr lang="en-US" dirty="0" err="1"/>
              <a:t>Stou</a:t>
            </a:r>
            <a:r>
              <a:rPr lang="en-US" dirty="0"/>
              <a:t>, </a:t>
            </a:r>
            <a:r>
              <a:rPr lang="en-US" dirty="0" err="1"/>
              <a:t>Appe</a:t>
            </a:r>
            <a:r>
              <a:rPr lang="en-US" dirty="0"/>
              <a:t>, </a:t>
            </a:r>
            <a:r>
              <a:rPr lang="en-US" dirty="0" err="1"/>
              <a:t>Allo</a:t>
            </a:r>
            <a:r>
              <a:rPr lang="en-US" dirty="0"/>
              <a:t>, Rest, </a:t>
            </a:r>
            <a:r>
              <a:rPr lang="en-US" dirty="0" err="1"/>
              <a:t>Rnfr</a:t>
            </a:r>
            <a:r>
              <a:rPr lang="en-US" dirty="0"/>
              <a:t>, </a:t>
            </a:r>
            <a:r>
              <a:rPr lang="en-US" dirty="0" err="1"/>
              <a:t>Rnto</a:t>
            </a:r>
            <a:r>
              <a:rPr lang="en-US" dirty="0"/>
              <a:t>, </a:t>
            </a:r>
            <a:r>
              <a:rPr lang="en-US" dirty="0" err="1"/>
              <a:t>Abor</a:t>
            </a:r>
            <a:r>
              <a:rPr lang="en-US" dirty="0"/>
              <a:t>, Dele, </a:t>
            </a:r>
            <a:r>
              <a:rPr lang="en-US" dirty="0" err="1"/>
              <a:t>Rmd</a:t>
            </a:r>
            <a:r>
              <a:rPr lang="en-US" dirty="0"/>
              <a:t>, </a:t>
            </a:r>
            <a:r>
              <a:rPr lang="en-US" dirty="0" err="1"/>
              <a:t>Mkd</a:t>
            </a:r>
            <a:r>
              <a:rPr lang="en-US" dirty="0"/>
              <a:t>, </a:t>
            </a:r>
            <a:r>
              <a:rPr lang="en-US" dirty="0" err="1"/>
              <a:t>Pwd</a:t>
            </a:r>
            <a:r>
              <a:rPr lang="en-US" dirty="0"/>
              <a:t>, List, </a:t>
            </a:r>
            <a:r>
              <a:rPr lang="en-US" dirty="0" err="1"/>
              <a:t>Nlst</a:t>
            </a:r>
            <a:r>
              <a:rPr lang="en-US" dirty="0"/>
              <a:t>, Site, </a:t>
            </a:r>
            <a:r>
              <a:rPr lang="en-US" dirty="0" err="1"/>
              <a:t>Syst</a:t>
            </a:r>
            <a:r>
              <a:rPr lang="en-US" dirty="0"/>
              <a:t>, Stat, Help, </a:t>
            </a:r>
            <a:r>
              <a:rPr lang="en-US" dirty="0" err="1"/>
              <a:t>Noop</a:t>
            </a:r>
            <a:endParaRPr lang="en-US" dirty="0"/>
          </a:p>
          <a:p>
            <a:pPr lvl="1"/>
            <a:r>
              <a:rPr lang="en-US" dirty="0"/>
              <a:t>Next slides are brief over of the protocol</a:t>
            </a:r>
          </a:p>
        </p:txBody>
      </p:sp>
    </p:spTree>
    <p:extLst>
      <p:ext uri="{BB962C8B-B14F-4D97-AF65-F5344CB8AC3E}">
        <p14:creationId xmlns:p14="http://schemas.microsoft.com/office/powerpoint/2010/main" val="291872377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Connection Establishment</a:t>
            </a:r>
          </a:p>
        </p:txBody>
      </p:sp>
      <p:pic>
        <p:nvPicPr>
          <p:cNvPr id="8195" name="Picture 3"/>
          <p:cNvPicPr>
            <a:picLocks noGrp="1" noChangeAspect="1" noChangeArrowheads="1"/>
          </p:cNvPicPr>
          <p:nvPr>
            <p:ph type="body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289036817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/>
              <a:t>Normal (Active) data connection</a:t>
            </a:r>
          </a:p>
        </p:txBody>
      </p:sp>
      <p:pic>
        <p:nvPicPr>
          <p:cNvPr id="14339" name="Picture 3"/>
          <p:cNvPicPr>
            <a:picLocks noGrp="1" noChangeAspect="1" noChangeArrowheads="1"/>
          </p:cNvPicPr>
          <p:nvPr>
            <p:ph type="body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25152460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SMTP Protocol</a:t>
            </a:r>
          </a:p>
        </p:txBody>
      </p:sp>
      <p:sp>
        <p:nvSpPr>
          <p:cNvPr id="3075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The e-mail protocol.</a:t>
            </a:r>
          </a:p>
          <a:p>
            <a:pPr lvl="1"/>
            <a:r>
              <a:rPr lang="en-GB"/>
              <a:t>There are several versions.  </a:t>
            </a:r>
          </a:p>
          <a:p>
            <a:pPr lvl="1"/>
            <a:r>
              <a:rPr lang="en-GB"/>
              <a:t>The basic standard protocol is RFC 821, which we are going to look at.</a:t>
            </a:r>
          </a:p>
          <a:p>
            <a:pPr lvl="2"/>
            <a:r>
              <a:rPr lang="en-GB"/>
              <a:t>Including some headers so standard mail reader understand the message better.</a:t>
            </a:r>
          </a:p>
          <a:p>
            <a:pPr lvl="2"/>
            <a:endParaRPr lang="en-GB"/>
          </a:p>
          <a:p>
            <a:pPr lvl="1"/>
            <a:r>
              <a:rPr lang="en-GB"/>
              <a:t>By default, the smtp server uses port 25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16576207"/>
      </p:ext>
    </p:extLst>
  </p:cSld>
  <p:clrMapOvr>
    <a:masterClrMapping/>
  </p:clrMapOvr>
  <p:transition spd="med"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SMTP Protocol commands</a:t>
            </a:r>
          </a:p>
        </p:txBody>
      </p:sp>
      <p:sp>
        <p:nvSpPr>
          <p:cNvPr id="4099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SMTP is command based.  The client issues a series of commands to the server.</a:t>
            </a:r>
          </a:p>
          <a:p>
            <a:r>
              <a:rPr lang="en-GB"/>
              <a:t>Opening a connection.  client opens port 25, then</a:t>
            </a:r>
          </a:p>
          <a:p>
            <a:pPr lvl="1"/>
            <a:r>
              <a:rPr lang="en-GB"/>
              <a:t>client: HELO &lt;client host name&gt;</a:t>
            </a:r>
          </a:p>
          <a:p>
            <a:pPr lvl="2"/>
            <a:r>
              <a:rPr lang="en-GB"/>
              <a:t>example: HELO laptop.cs.uwyo.edu</a:t>
            </a:r>
          </a:p>
          <a:p>
            <a:pPr lvl="1"/>
            <a:r>
              <a:rPr lang="en-GB"/>
              <a:t>Server: 250 Ok  [may contain extra info]</a:t>
            </a:r>
          </a:p>
          <a:p>
            <a:pPr lvl="2"/>
            <a:r>
              <a:rPr lang="en-GB"/>
              <a:t>example: 250 alameda.cs.uwyo.edu HELLO laptop.cs.uwyo.edu [IP number], pleased to meet you </a:t>
            </a:r>
          </a:p>
        </p:txBody>
      </p:sp>
    </p:spTree>
    <p:extLst>
      <p:ext uri="{BB962C8B-B14F-4D97-AF65-F5344CB8AC3E}">
        <p14:creationId xmlns:p14="http://schemas.microsoft.com/office/powerpoint/2010/main" val="783171606"/>
      </p:ext>
    </p:extLst>
  </p:cSld>
  <p:clrMapOvr>
    <a:masterClrMapping/>
  </p:clrMapOvr>
  <p:transition spd="med"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SMTP Protocol commands (2)</a:t>
            </a:r>
          </a:p>
        </p:txBody>
      </p:sp>
      <p:sp>
        <p:nvSpPr>
          <p:cNvPr id="5123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clients issues from command</a:t>
            </a:r>
          </a:p>
          <a:p>
            <a:pPr lvl="1"/>
            <a:r>
              <a:rPr lang="en-GB"/>
              <a:t>MAIL FROM:&lt;username@host&gt;</a:t>
            </a:r>
          </a:p>
          <a:p>
            <a:pPr lvl="1"/>
            <a:r>
              <a:rPr lang="en-GB"/>
              <a:t>example: MAIL FROM:&lt;seker@cs.uwyo.edu&gt;</a:t>
            </a:r>
          </a:p>
          <a:p>
            <a:r>
              <a:rPr lang="en-GB"/>
              <a:t>server responses</a:t>
            </a:r>
          </a:p>
          <a:p>
            <a:pPr lvl="1"/>
            <a:r>
              <a:rPr lang="en-GB"/>
              <a:t>250… sender ok</a:t>
            </a:r>
          </a:p>
          <a:p>
            <a:pPr lvl="1"/>
            <a:r>
              <a:rPr lang="en-GB"/>
              <a:t>OR</a:t>
            </a:r>
          </a:p>
          <a:p>
            <a:pPr lvl="1"/>
            <a:r>
              <a:rPr lang="en-GB"/>
              <a:t>5XX can't accept from sender.</a:t>
            </a:r>
          </a:p>
        </p:txBody>
      </p:sp>
    </p:spTree>
    <p:extLst>
      <p:ext uri="{BB962C8B-B14F-4D97-AF65-F5344CB8AC3E}">
        <p14:creationId xmlns:p14="http://schemas.microsoft.com/office/powerpoint/2010/main" val="3511154717"/>
      </p:ext>
    </p:extLst>
  </p:cSld>
  <p:clrMapOvr>
    <a:masterClrMapping/>
  </p:clrMapOvr>
  <p:transition spd="med"/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SMTP Protocol commands (3)</a:t>
            </a:r>
          </a:p>
        </p:txBody>
      </p:sp>
      <p:sp>
        <p:nvSpPr>
          <p:cNvPr id="6147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GB" dirty="0"/>
              <a:t>Next, who the message is for</a:t>
            </a:r>
          </a:p>
          <a:p>
            <a:r>
              <a:rPr lang="en-GB" dirty="0"/>
              <a:t>client:</a:t>
            </a:r>
          </a:p>
          <a:p>
            <a:pPr lvl="1"/>
            <a:r>
              <a:rPr lang="en-GB" dirty="0"/>
              <a:t>RCPT TO:&lt;</a:t>
            </a:r>
            <a:r>
              <a:rPr lang="en-GB" dirty="0" err="1"/>
              <a:t>username@host</a:t>
            </a:r>
            <a:r>
              <a:rPr lang="en-GB" dirty="0"/>
              <a:t>&gt;</a:t>
            </a:r>
          </a:p>
          <a:p>
            <a:pPr lvl="1"/>
            <a:r>
              <a:rPr lang="en-GB" dirty="0"/>
              <a:t>example: RCPT TO:&lt;seker@cs.uwyo.edu&gt;</a:t>
            </a:r>
          </a:p>
          <a:p>
            <a:r>
              <a:rPr lang="en-GB" dirty="0"/>
              <a:t>server responses:</a:t>
            </a:r>
          </a:p>
          <a:p>
            <a:pPr lvl="1"/>
            <a:r>
              <a:rPr lang="en-GB" dirty="0"/>
              <a:t>250 … Recipient ok</a:t>
            </a:r>
          </a:p>
          <a:p>
            <a:pPr lvl="1"/>
            <a:r>
              <a:rPr lang="en-GB" dirty="0"/>
              <a:t>OR</a:t>
            </a:r>
          </a:p>
          <a:p>
            <a:pPr lvl="1"/>
            <a:r>
              <a:rPr lang="en-GB" dirty="0"/>
              <a:t>5XX user unknown</a:t>
            </a:r>
          </a:p>
          <a:p>
            <a:r>
              <a:rPr lang="en-GB" dirty="0"/>
              <a:t>The client can issue the RCPT command several times to send the same message to multiple addresses.</a:t>
            </a:r>
          </a:p>
        </p:txBody>
      </p:sp>
    </p:spTree>
    <p:extLst>
      <p:ext uri="{BB962C8B-B14F-4D97-AF65-F5344CB8AC3E}">
        <p14:creationId xmlns:p14="http://schemas.microsoft.com/office/powerpoint/2010/main" val="744358735"/>
      </p:ext>
    </p:extLst>
  </p:cSld>
  <p:clrMapOvr>
    <a:masterClrMapping/>
  </p:clrMapOvr>
  <p:transition spd="med"/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SMTP Protocol commands (4)</a:t>
            </a:r>
          </a:p>
        </p:txBody>
      </p:sp>
      <p:sp>
        <p:nvSpPr>
          <p:cNvPr id="7171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GB" dirty="0"/>
              <a:t>The data section, which were we enter to bulk of the mail message.</a:t>
            </a:r>
          </a:p>
          <a:p>
            <a:r>
              <a:rPr lang="en-GB" dirty="0"/>
              <a:t>Client</a:t>
            </a:r>
          </a:p>
          <a:p>
            <a:pPr lvl="1"/>
            <a:r>
              <a:rPr lang="en-GB" dirty="0"/>
              <a:t>data</a:t>
            </a:r>
          </a:p>
          <a:p>
            <a:r>
              <a:rPr lang="en-GB" dirty="0"/>
              <a:t>server responses.</a:t>
            </a:r>
          </a:p>
          <a:p>
            <a:pPr lvl="1"/>
            <a:r>
              <a:rPr lang="en-GB" dirty="0"/>
              <a:t>354 enter mail, end with "." on a line by itself</a:t>
            </a:r>
          </a:p>
          <a:p>
            <a:r>
              <a:rPr lang="en-GB" dirty="0"/>
              <a:t>client</a:t>
            </a:r>
          </a:p>
          <a:p>
            <a:pPr lvl="1"/>
            <a:r>
              <a:rPr lang="en-GB" dirty="0"/>
              <a:t>Enter message, headers, extra information, then enter period on a line by itself</a:t>
            </a:r>
          </a:p>
          <a:p>
            <a:r>
              <a:rPr lang="en-GB" dirty="0"/>
              <a:t>example:</a:t>
            </a:r>
          </a:p>
          <a:p>
            <a:r>
              <a:rPr lang="en-GB" dirty="0"/>
              <a:t>bah.. bah.. bah…</a:t>
            </a:r>
          </a:p>
          <a:p>
            <a:r>
              <a:rPr lang="en-GB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739697302"/>
      </p:ext>
    </p:extLst>
  </p:cSld>
  <p:clrMapOvr>
    <a:masterClrMapping/>
  </p:clrMapOvr>
  <p:transition spd="med"/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SMTP Protocol commands (5)</a:t>
            </a:r>
          </a:p>
        </p:txBody>
      </p:sp>
      <p:sp>
        <p:nvSpPr>
          <p:cNvPr id="8195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Server responses</a:t>
            </a:r>
          </a:p>
          <a:p>
            <a:pPr lvl="1"/>
            <a:r>
              <a:rPr lang="en-GB"/>
              <a:t>250 … message accepted for delivery.</a:t>
            </a:r>
          </a:p>
          <a:p>
            <a:r>
              <a:rPr lang="en-GB"/>
              <a:t>Finally, the client issues the quit command</a:t>
            </a:r>
          </a:p>
          <a:p>
            <a:pPr lvl="1"/>
            <a:r>
              <a:rPr lang="en-GB"/>
              <a:t>quit</a:t>
            </a:r>
          </a:p>
          <a:p>
            <a:r>
              <a:rPr lang="en-GB"/>
              <a:t>Server closes the connection.</a:t>
            </a:r>
          </a:p>
        </p:txBody>
      </p:sp>
    </p:spTree>
    <p:extLst>
      <p:ext uri="{BB962C8B-B14F-4D97-AF65-F5344CB8AC3E}">
        <p14:creationId xmlns:p14="http://schemas.microsoft.com/office/powerpoint/2010/main" val="2721959435"/>
      </p:ext>
    </p:extLst>
  </p:cSld>
  <p:clrMapOvr>
    <a:masterClrMapping/>
  </p:clrMapOvr>
  <p:transition spd="med"/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smtp example</a:t>
            </a:r>
          </a:p>
        </p:txBody>
      </p:sp>
      <p:sp>
        <p:nvSpPr>
          <p:cNvPr id="9219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C: HELO laptop.cs.uwyo.edu</a:t>
            </a:r>
          </a:p>
          <a:p>
            <a:pPr marL="0" indent="0">
              <a:buNone/>
            </a:pPr>
            <a:r>
              <a:rPr lang="en-GB" dirty="0"/>
              <a:t>S: 250: HELO laptop</a:t>
            </a:r>
          </a:p>
          <a:p>
            <a:pPr marL="0" indent="0">
              <a:buNone/>
            </a:pPr>
            <a:r>
              <a:rPr lang="en-GB" dirty="0"/>
              <a:t>C: MAIL FROM:&lt;seker@cs.uwyo.edu&gt;</a:t>
            </a:r>
          </a:p>
          <a:p>
            <a:pPr marL="0" indent="0">
              <a:buNone/>
            </a:pPr>
            <a:r>
              <a:rPr lang="en-GB" dirty="0"/>
              <a:t>S: 250 ok</a:t>
            </a:r>
          </a:p>
          <a:p>
            <a:pPr marL="0" indent="0">
              <a:buNone/>
            </a:pPr>
            <a:r>
              <a:rPr lang="en-GB" dirty="0"/>
              <a:t>C: RCPT TO:&lt;allyson@cs.uwyo.edu</a:t>
            </a:r>
          </a:p>
          <a:p>
            <a:pPr marL="0" indent="0">
              <a:buNone/>
            </a:pPr>
            <a:r>
              <a:rPr lang="en-GB" dirty="0"/>
              <a:t>S: 250 ok</a:t>
            </a:r>
          </a:p>
        </p:txBody>
      </p:sp>
      <p:sp>
        <p:nvSpPr>
          <p:cNvPr id="9220" name="Rectangle 3"/>
          <p:cNvSpPr>
            <a:spLocks noGrp="1" noChangeArrowheads="1"/>
          </p:cNvSpPr>
          <p:nvPr>
            <p:ph type="body" idx="2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C: Data</a:t>
            </a:r>
          </a:p>
          <a:p>
            <a:pPr marL="0" indent="0">
              <a:buNone/>
            </a:pPr>
            <a:r>
              <a:rPr lang="en-GB" dirty="0"/>
              <a:t>S: 354 … </a:t>
            </a:r>
          </a:p>
          <a:p>
            <a:pPr marL="0" indent="0">
              <a:buNone/>
            </a:pPr>
            <a:r>
              <a:rPr lang="en-GB" dirty="0"/>
              <a:t>C: blah… blah… blah…</a:t>
            </a:r>
          </a:p>
          <a:p>
            <a:pPr marL="0" indent="0">
              <a:buNone/>
            </a:pPr>
            <a:r>
              <a:rPr lang="en-GB" dirty="0"/>
              <a:t>C: etc….</a:t>
            </a:r>
          </a:p>
          <a:p>
            <a:pPr marL="0" indent="0">
              <a:buNone/>
            </a:pPr>
            <a:r>
              <a:rPr lang="en-GB" dirty="0"/>
              <a:t>C:.</a:t>
            </a:r>
          </a:p>
          <a:p>
            <a:pPr marL="0" indent="0">
              <a:buNone/>
            </a:pPr>
            <a:r>
              <a:rPr lang="en-GB" dirty="0"/>
              <a:t>S: 250 OK</a:t>
            </a:r>
          </a:p>
          <a:p>
            <a:pPr marL="0" indent="0">
              <a:buNone/>
            </a:pPr>
            <a:r>
              <a:rPr lang="en-GB" dirty="0"/>
              <a:t>C: quit</a:t>
            </a:r>
          </a:p>
          <a:p>
            <a:pPr marL="0" indent="0">
              <a:buNone/>
            </a:pPr>
            <a:r>
              <a:rPr lang="en-GB" dirty="0"/>
              <a:t>S: closing connection</a:t>
            </a:r>
          </a:p>
        </p:txBody>
      </p:sp>
    </p:spTree>
    <p:extLst>
      <p:ext uri="{BB962C8B-B14F-4D97-AF65-F5344CB8AC3E}">
        <p14:creationId xmlns:p14="http://schemas.microsoft.com/office/powerpoint/2010/main" val="4018573892"/>
      </p:ext>
    </p:extLst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Some quick definitions</a:t>
            </a:r>
          </a:p>
        </p:txBody>
      </p:sp>
      <p:sp>
        <p:nvSpPr>
          <p:cNvPr id="4099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/>
              <a:t>Server: Offers it's services and "listens" for a request</a:t>
            </a:r>
          </a:p>
          <a:p>
            <a:r>
              <a:rPr lang="en-US" dirty="0"/>
              <a:t>Client: Requests services from a server by initiating a "connection" to the server.</a:t>
            </a:r>
          </a:p>
          <a:p>
            <a:r>
              <a:rPr lang="en-US" dirty="0"/>
              <a:t>Socket (refers both the Sockets API and a communication endpoint.).  There are 2 kinds:</a:t>
            </a:r>
          </a:p>
          <a:p>
            <a:pPr lvl="1"/>
            <a:r>
              <a:rPr lang="en-US" u="sng" dirty="0"/>
              <a:t>stream</a:t>
            </a:r>
            <a:r>
              <a:rPr lang="en-US" dirty="0"/>
              <a:t> (SOCK_STREAM), which provide a bidirectional, sequenced, and reliable channel of communication</a:t>
            </a:r>
          </a:p>
          <a:p>
            <a:pPr lvl="2"/>
            <a:r>
              <a:rPr lang="en-US" dirty="0"/>
              <a:t>Used in major network applications</a:t>
            </a:r>
          </a:p>
          <a:p>
            <a:pPr lvl="2"/>
            <a:r>
              <a:rPr lang="en-US" dirty="0"/>
              <a:t>TCP connection</a:t>
            </a:r>
          </a:p>
          <a:p>
            <a:pPr lvl="1"/>
            <a:r>
              <a:rPr lang="en-US" u="sng" dirty="0"/>
              <a:t>datagram</a:t>
            </a:r>
            <a:r>
              <a:rPr lang="en-US" dirty="0"/>
              <a:t> (SOCK_DGRAM), which do not guarantee sequenced or reliable delivery, but are lightweight</a:t>
            </a:r>
          </a:p>
          <a:p>
            <a:pPr lvl="2"/>
            <a:r>
              <a:rPr lang="en-US" dirty="0"/>
              <a:t>Used as broadcast applications, and "steaming video/audio" applications</a:t>
            </a:r>
          </a:p>
          <a:p>
            <a:pPr lvl="3"/>
            <a:r>
              <a:rPr lang="en-US" dirty="0"/>
              <a:t>Think about as radio or TV</a:t>
            </a:r>
          </a:p>
          <a:p>
            <a:pPr lvl="2"/>
            <a:r>
              <a:rPr lang="en-US" dirty="0"/>
              <a:t>UDP connection</a:t>
            </a:r>
          </a:p>
          <a:p>
            <a:pPr lvl="1"/>
            <a:r>
              <a:rPr lang="en-US" u="sng" dirty="0"/>
              <a:t>Port</a:t>
            </a:r>
            <a:r>
              <a:rPr lang="en-US" dirty="0"/>
              <a:t> numbers are used to determine which program on a computer you want to talk to.  Web servers usually use port 80, mail port 25, ftp port 23.  RFC 1700 lists well know port numbers.</a:t>
            </a:r>
          </a:p>
        </p:txBody>
      </p:sp>
    </p:spTree>
    <p:extLst>
      <p:ext uri="{BB962C8B-B14F-4D97-AF65-F5344CB8AC3E}">
        <p14:creationId xmlns:p14="http://schemas.microsoft.com/office/powerpoint/2010/main" val="4282171683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smtp example (2)</a:t>
            </a:r>
          </a:p>
        </p:txBody>
      </p:sp>
      <p:sp>
        <p:nvSpPr>
          <p:cNvPr id="10243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GB" dirty="0"/>
              <a:t>From seker@uwyo.edu Mon Nov  3 19:10:47 2003</a:t>
            </a:r>
          </a:p>
          <a:p>
            <a:pPr marL="0" indent="0">
              <a:buNone/>
            </a:pPr>
            <a:r>
              <a:rPr lang="en-GB" dirty="0"/>
              <a:t>Return-Path: &lt;seker@uwyo.edu&gt;</a:t>
            </a:r>
          </a:p>
          <a:p>
            <a:pPr marL="0" indent="0">
              <a:buNone/>
            </a:pPr>
            <a:r>
              <a:rPr lang="en-GB" dirty="0"/>
              <a:t>Received: from localhost (localhost [127.0.0.1])</a:t>
            </a:r>
          </a:p>
          <a:p>
            <a:pPr marL="0" indent="0">
              <a:buNone/>
            </a:pPr>
            <a:r>
              <a:rPr lang="en-GB" dirty="0"/>
              <a:t>        by meru.cs.uwyo.edu (SGI-8.12.5/8.12.5) with SMTP id hA42A4R7350019</a:t>
            </a:r>
          </a:p>
          <a:p>
            <a:pPr marL="0" indent="0">
              <a:buNone/>
            </a:pPr>
            <a:r>
              <a:rPr lang="en-GB" dirty="0"/>
              <a:t>        for &lt;seker@meru.cs.uwyo.edu&gt;; Mon, 3 Nov 2003 19:10:41 -0700 (MST)</a:t>
            </a:r>
          </a:p>
          <a:p>
            <a:pPr marL="0" indent="0">
              <a:buNone/>
            </a:pPr>
            <a:r>
              <a:rPr lang="en-GB" dirty="0"/>
              <a:t>Date: Mon, 3 Nov 2003 19:10:04 -0700 (MST)</a:t>
            </a:r>
          </a:p>
          <a:p>
            <a:pPr marL="0" indent="0">
              <a:buNone/>
            </a:pPr>
            <a:r>
              <a:rPr lang="en-GB" dirty="0"/>
              <a:t>From: seker@uwyo.edu</a:t>
            </a:r>
          </a:p>
          <a:p>
            <a:pPr marL="0" indent="0">
              <a:buNone/>
            </a:pPr>
            <a:r>
              <a:rPr lang="en-GB" dirty="0"/>
              <a:t>Message-Id: &lt;200311040210.hA42A4R7350019@meru.cs.uwyo.edu&gt;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blah… blah… blah…</a:t>
            </a:r>
          </a:p>
          <a:p>
            <a:pPr marL="0" indent="0">
              <a:buNone/>
            </a:pPr>
            <a:r>
              <a:rPr lang="en-GB" dirty="0"/>
              <a:t>etc….</a:t>
            </a:r>
          </a:p>
        </p:txBody>
      </p:sp>
    </p:spTree>
    <p:extLst>
      <p:ext uri="{BB962C8B-B14F-4D97-AF65-F5344CB8AC3E}">
        <p14:creationId xmlns:p14="http://schemas.microsoft.com/office/powerpoint/2010/main" val="184991433"/>
      </p:ext>
    </p:extLst>
  </p:cSld>
  <p:clrMapOvr>
    <a:masterClrMapping/>
  </p:clrMapOvr>
  <p:transition spd="med"/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URL syntax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scheme://user:password@host:port/path;parameters</a:t>
            </a:r>
          </a:p>
          <a:p>
            <a:r>
              <a:rPr lang="en-US" sz="2400" dirty="0"/>
              <a:t>Where</a:t>
            </a:r>
          </a:p>
          <a:p>
            <a:pPr lvl="1"/>
            <a:r>
              <a:rPr lang="en-US" sz="2000" dirty="0"/>
              <a:t>scheme is the protocol (</a:t>
            </a:r>
            <a:r>
              <a:rPr lang="en-US" sz="2000" dirty="0" err="1"/>
              <a:t>ie</a:t>
            </a:r>
            <a:r>
              <a:rPr lang="en-US" sz="2000" dirty="0"/>
              <a:t> http, file, etc)</a:t>
            </a:r>
          </a:p>
          <a:p>
            <a:pPr lvl="1"/>
            <a:r>
              <a:rPr lang="en-US" sz="2000" dirty="0"/>
              <a:t>user is the username, which is optional</a:t>
            </a:r>
          </a:p>
          <a:p>
            <a:pPr lvl="1"/>
            <a:r>
              <a:rPr lang="en-US" sz="2000" dirty="0"/>
              <a:t>password is the password for the username, also optional</a:t>
            </a:r>
          </a:p>
          <a:p>
            <a:pPr lvl="1"/>
            <a:r>
              <a:rPr lang="en-US" sz="2000" dirty="0"/>
              <a:t>host is the fully qualified domain name or address</a:t>
            </a:r>
          </a:p>
          <a:p>
            <a:pPr lvl="1"/>
            <a:r>
              <a:rPr lang="en-US" sz="2000" dirty="0"/>
              <a:t>port is the optional port number, scheme provides the default</a:t>
            </a:r>
          </a:p>
          <a:p>
            <a:pPr lvl="1"/>
            <a:r>
              <a:rPr lang="en-US" sz="2000" dirty="0"/>
              <a:t>path is the path on the remote end</a:t>
            </a:r>
          </a:p>
          <a:p>
            <a:pPr lvl="2"/>
            <a:r>
              <a:rPr lang="en-US" sz="1600" dirty="0"/>
              <a:t>the format varies by scheme.</a:t>
            </a:r>
          </a:p>
          <a:p>
            <a:pPr lvl="1"/>
            <a:r>
              <a:rPr lang="en-US" sz="2000" dirty="0"/>
              <a:t>Parameters are optional parameters, depends on scheme.</a:t>
            </a:r>
          </a:p>
        </p:txBody>
      </p:sp>
    </p:spTree>
    <p:extLst>
      <p:ext uri="{BB962C8B-B14F-4D97-AF65-F5344CB8AC3E}">
        <p14:creationId xmlns:p14="http://schemas.microsoft.com/office/powerpoint/2010/main" val="2531277700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Overview of networking.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 general network code will do the following</a:t>
            </a:r>
          </a:p>
          <a:p>
            <a:r>
              <a:rPr lang="en-US" dirty="0"/>
              <a:t>Client perspective: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/>
              <a:t>Make a connection to the server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/>
              <a:t>Send a “request/data” to the server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/>
              <a:t>Wait for a response</a:t>
            </a:r>
          </a:p>
          <a:p>
            <a:pPr lvl="2"/>
            <a:r>
              <a:rPr lang="en-US" dirty="0"/>
              <a:t>Process the data.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/>
              <a:t>If more data is needed go to 2.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/>
              <a:t>Close the connection when finished.</a:t>
            </a:r>
          </a:p>
        </p:txBody>
      </p:sp>
    </p:spTree>
    <p:extLst>
      <p:ext uri="{BB962C8B-B14F-4D97-AF65-F5344CB8AC3E}">
        <p14:creationId xmlns:p14="http://schemas.microsoft.com/office/powerpoint/2010/main" val="3243539256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More detail.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Sending and receiving data</a:t>
            </a:r>
          </a:p>
          <a:p>
            <a:pPr lvl="1"/>
            <a:r>
              <a:rPr lang="en-US" dirty="0"/>
              <a:t>When you read data, it is (normally) a blocking read.</a:t>
            </a:r>
          </a:p>
          <a:p>
            <a:pPr lvl="2"/>
            <a:r>
              <a:rPr lang="en-US" dirty="0"/>
              <a:t>So the program will stop until it has received data.</a:t>
            </a:r>
          </a:p>
          <a:p>
            <a:pPr lvl="2"/>
            <a:r>
              <a:rPr lang="en-US" dirty="0"/>
              <a:t>If the interface doesn’t need to respond, then this is not a problem.</a:t>
            </a:r>
          </a:p>
          <a:p>
            <a:pPr lvl="2"/>
            <a:r>
              <a:rPr lang="en-US" dirty="0"/>
              <a:t>Otherwise, we need threads.</a:t>
            </a:r>
          </a:p>
          <a:p>
            <a:pPr lvl="1"/>
            <a:r>
              <a:rPr lang="en-US" dirty="0"/>
              <a:t>Writing is NOT a blocking function.  So when you write to a network socket, it will come back very quickly and the program will continue</a:t>
            </a:r>
          </a:p>
          <a:p>
            <a:pPr lvl="2"/>
            <a:r>
              <a:rPr lang="en-US" dirty="0"/>
              <a:t>Remember protocols though.  Just because you can write, doesn’t mean you should write.</a:t>
            </a:r>
          </a:p>
        </p:txBody>
      </p:sp>
    </p:spTree>
    <p:extLst>
      <p:ext uri="{BB962C8B-B14F-4D97-AF65-F5344CB8AC3E}">
        <p14:creationId xmlns:p14="http://schemas.microsoft.com/office/powerpoint/2010/main" val="3485140284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Threading read/writing.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 the case where a blocking read is a problem, we use threads.</a:t>
            </a:r>
          </a:p>
          <a:p>
            <a:pPr lvl="1"/>
            <a:r>
              <a:rPr lang="en-US" dirty="0"/>
              <a:t>Normally we create a reader thread.</a:t>
            </a:r>
          </a:p>
          <a:p>
            <a:pPr lvl="2"/>
            <a:r>
              <a:rPr lang="en-US" dirty="0"/>
              <a:t>The thread is a loop, which reads, processes data and then returns to top of loop.</a:t>
            </a:r>
          </a:p>
          <a:p>
            <a:pPr lvl="1"/>
            <a:r>
              <a:rPr lang="en-US" dirty="0"/>
              <a:t>The main thread will likely issue writes.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770052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Main thread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en-US" dirty="0"/>
              <a:t>After the connection is made, it starts the reader thread</a:t>
            </a:r>
          </a:p>
          <a:p>
            <a:r>
              <a:rPr lang="en-US" dirty="0"/>
              <a:t>It continues to respond to the user requests</a:t>
            </a:r>
          </a:p>
          <a:p>
            <a:r>
              <a:rPr lang="en-US" dirty="0"/>
              <a:t>Has a section of code that responds when it is signaled, when new data has been received</a:t>
            </a:r>
          </a:p>
          <a:p>
            <a:pPr lvl="1"/>
            <a:r>
              <a:rPr lang="en-US" dirty="0"/>
              <a:t>It would update the interface with the new data.</a:t>
            </a:r>
          </a:p>
          <a:p>
            <a:pPr lvl="1"/>
            <a:r>
              <a:rPr lang="en-US" dirty="0"/>
              <a:t>Android: think handlers!</a:t>
            </a:r>
          </a:p>
          <a:p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/>
              <a:t>Reader thread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While (true or !stop) {</a:t>
            </a:r>
          </a:p>
          <a:p>
            <a:r>
              <a:rPr lang="en-US" dirty="0"/>
              <a:t>Blocking read </a:t>
            </a:r>
          </a:p>
          <a:p>
            <a:r>
              <a:rPr lang="en-US" dirty="0"/>
              <a:t>process the data just read</a:t>
            </a:r>
          </a:p>
          <a:p>
            <a:pPr lvl="1"/>
            <a:r>
              <a:rPr lang="en-US" dirty="0"/>
              <a:t>More reads as necessary and process that data as well</a:t>
            </a:r>
          </a:p>
          <a:p>
            <a:r>
              <a:rPr lang="en-US" dirty="0"/>
              <a:t>signal the main thread we have received data.</a:t>
            </a:r>
          </a:p>
          <a:p>
            <a:pPr marL="0" indent="0">
              <a:buNone/>
            </a:pPr>
            <a:r>
              <a:rPr lang="en-US" dirty="0"/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2431335610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Additionally.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Since we still must follow the protocol</a:t>
            </a:r>
          </a:p>
          <a:p>
            <a:pPr lvl="1"/>
            <a:r>
              <a:rPr lang="en-US" dirty="0"/>
              <a:t>The reader thread is the one that sets a variable for the writer.</a:t>
            </a:r>
          </a:p>
          <a:p>
            <a:pPr lvl="2"/>
            <a:r>
              <a:rPr lang="en-US" dirty="0"/>
              <a:t>If the protocol  says the client must wait for the server to send data before the client can make another request</a:t>
            </a:r>
          </a:p>
          <a:p>
            <a:pPr lvl="3"/>
            <a:r>
              <a:rPr lang="en-US" dirty="0"/>
              <a:t>Then the reader thread sets a variable saying it is ok to write data now.</a:t>
            </a:r>
          </a:p>
          <a:p>
            <a:pPr lvl="3"/>
            <a:r>
              <a:rPr lang="en-US" dirty="0"/>
              <a:t>The main thread will always check that variable before issuing a write.</a:t>
            </a:r>
          </a:p>
          <a:p>
            <a:pPr lvl="2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3462467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Another Option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In the previous example, the main thread had to check variable to determine when to write.</a:t>
            </a:r>
          </a:p>
          <a:p>
            <a:r>
              <a:rPr lang="en-US" dirty="0"/>
              <a:t>Another option is having the reader write at the bottom of the loop.</a:t>
            </a:r>
          </a:p>
          <a:p>
            <a:pPr lvl="1"/>
            <a:r>
              <a:rPr lang="en-US" dirty="0"/>
              <a:t>The main thread uses an array in which it adds data to it that is </a:t>
            </a:r>
            <a:r>
              <a:rPr lang="en-US" b="1" dirty="0"/>
              <a:t>to be written but</a:t>
            </a:r>
            <a:r>
              <a:rPr lang="en-US" dirty="0"/>
              <a:t> </a:t>
            </a:r>
            <a:r>
              <a:rPr lang="en-US" dirty="0">
                <a:solidFill>
                  <a:srgbClr val="FF0000"/>
                </a:solidFill>
              </a:rPr>
              <a:t>doesn’t issue a write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The reader thread then removes the first item off the array,  sends it, then goes back to read.  </a:t>
            </a:r>
          </a:p>
          <a:p>
            <a:pPr lvl="3"/>
            <a:r>
              <a:rPr lang="en-US" dirty="0"/>
              <a:t>If the array is empty, it may have to wait for data or skip the write.</a:t>
            </a:r>
          </a:p>
          <a:p>
            <a:pPr lvl="2"/>
            <a:r>
              <a:rPr lang="en-US" dirty="0"/>
              <a:t>Now the reader thread ensures the protocol is followed correctly.</a:t>
            </a:r>
          </a:p>
          <a:p>
            <a:pPr lvl="3"/>
            <a:r>
              <a:rPr lang="en-US" dirty="0"/>
              <a:t>You will need locking and synchronization in order to make sure the “array” is access correctly by the main and reader thread.</a:t>
            </a:r>
          </a:p>
        </p:txBody>
      </p:sp>
    </p:spTree>
    <p:extLst>
      <p:ext uri="{BB962C8B-B14F-4D97-AF65-F5344CB8AC3E}">
        <p14:creationId xmlns:p14="http://schemas.microsoft.com/office/powerpoint/2010/main" val="4278330869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Text Box 1"/>
          <p:cNvSpPr txBox="1">
            <a:spLocks noChangeArrowheads="1"/>
          </p:cNvSpPr>
          <p:nvPr/>
        </p:nvSpPr>
        <p:spPr bwMode="auto">
          <a:xfrm>
            <a:off x="4243389" y="1676401"/>
            <a:ext cx="1735137" cy="2379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charset="0"/>
                <a:ea typeface="DejaVu LGC Sans" charset="0"/>
                <a:cs typeface="DejaVu LGC Sans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charset="0"/>
                <a:ea typeface="DejaVu LGC Sans" charset="0"/>
                <a:cs typeface="DejaVu LGC Sans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charset="0"/>
                <a:ea typeface="DejaVu LGC Sans" charset="0"/>
                <a:cs typeface="DejaVu LGC Sans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charset="0"/>
                <a:ea typeface="DejaVu LGC Sans" charset="0"/>
                <a:cs typeface="DejaVu LGC Sans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charset="0"/>
                <a:ea typeface="DejaVu LGC Sans" charset="0"/>
                <a:cs typeface="DejaVu LGC Sans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charset="0"/>
                <a:ea typeface="DejaVu LGC Sans" charset="0"/>
                <a:cs typeface="DejaVu LGC Sans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charset="0"/>
                <a:ea typeface="DejaVu LGC Sans" charset="0"/>
                <a:cs typeface="DejaVu LGC Sans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charset="0"/>
                <a:ea typeface="DejaVu LGC Sans" charset="0"/>
                <a:cs typeface="DejaVu LGC Sans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charset="0"/>
                <a:ea typeface="DejaVu LGC Sans" charset="0"/>
                <a:cs typeface="DejaVu LGC Sans" charset="0"/>
              </a:defRPr>
            </a:lvl9pPr>
          </a:lstStyle>
          <a:p>
            <a:pPr defTabSz="457200" eaLnBrk="0" fontAlgn="base" hangingPunct="0">
              <a:spcBef>
                <a:spcPts val="9375"/>
              </a:spcBef>
              <a:spcAft>
                <a:spcPct val="0"/>
              </a:spcAft>
              <a:buClr>
                <a:srgbClr val="000000"/>
              </a:buClr>
              <a:buSzPct val="100000"/>
            </a:pPr>
            <a:r>
              <a:rPr lang="en-US" sz="15000" b="1">
                <a:latin typeface="Tahoma" charset="0"/>
              </a:rPr>
              <a:t>Q</a:t>
            </a:r>
          </a:p>
        </p:txBody>
      </p:sp>
      <p:sp>
        <p:nvSpPr>
          <p:cNvPr id="12290" name="Text Box 2"/>
          <p:cNvSpPr txBox="1">
            <a:spLocks noChangeArrowheads="1"/>
          </p:cNvSpPr>
          <p:nvPr/>
        </p:nvSpPr>
        <p:spPr bwMode="auto">
          <a:xfrm>
            <a:off x="6054725" y="2044701"/>
            <a:ext cx="1735138" cy="2379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charset="0"/>
                <a:ea typeface="DejaVu LGC Sans" charset="0"/>
                <a:cs typeface="DejaVu LGC Sans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charset="0"/>
                <a:ea typeface="DejaVu LGC Sans" charset="0"/>
                <a:cs typeface="DejaVu LGC Sans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charset="0"/>
                <a:ea typeface="DejaVu LGC Sans" charset="0"/>
                <a:cs typeface="DejaVu LGC Sans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charset="0"/>
                <a:ea typeface="DejaVu LGC Sans" charset="0"/>
                <a:cs typeface="DejaVu LGC Sans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charset="0"/>
                <a:ea typeface="DejaVu LGC Sans" charset="0"/>
                <a:cs typeface="DejaVu LGC Sans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charset="0"/>
                <a:ea typeface="DejaVu LGC Sans" charset="0"/>
                <a:cs typeface="DejaVu LGC Sans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charset="0"/>
                <a:ea typeface="DejaVu LGC Sans" charset="0"/>
                <a:cs typeface="DejaVu LGC Sans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charset="0"/>
                <a:ea typeface="DejaVu LGC Sans" charset="0"/>
                <a:cs typeface="DejaVu LGC Sans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charset="0"/>
                <a:ea typeface="DejaVu LGC Sans" charset="0"/>
                <a:cs typeface="DejaVu LGC Sans" charset="0"/>
              </a:defRPr>
            </a:lvl9pPr>
          </a:lstStyle>
          <a:p>
            <a:pPr defTabSz="457200" eaLnBrk="0" fontAlgn="base" hangingPunct="0">
              <a:spcBef>
                <a:spcPts val="9375"/>
              </a:spcBef>
              <a:spcAft>
                <a:spcPct val="0"/>
              </a:spcAft>
              <a:buClr>
                <a:srgbClr val="000000"/>
              </a:buClr>
              <a:buSzPct val="100000"/>
            </a:pPr>
            <a:r>
              <a:rPr lang="en-US" sz="15000" b="1">
                <a:latin typeface="Tahoma" charset="0"/>
              </a:rPr>
              <a:t>A</a:t>
            </a:r>
          </a:p>
        </p:txBody>
      </p:sp>
      <p:sp>
        <p:nvSpPr>
          <p:cNvPr id="12291" name="Text Box 3"/>
          <p:cNvSpPr txBox="1">
            <a:spLocks noChangeArrowheads="1"/>
          </p:cNvSpPr>
          <p:nvPr/>
        </p:nvSpPr>
        <p:spPr bwMode="auto">
          <a:xfrm>
            <a:off x="5334000" y="2679701"/>
            <a:ext cx="1735138" cy="1617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charset="0"/>
                <a:ea typeface="DejaVu LGC Sans" charset="0"/>
                <a:cs typeface="DejaVu LGC Sans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charset="0"/>
                <a:ea typeface="DejaVu LGC Sans" charset="0"/>
                <a:cs typeface="DejaVu LGC Sans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charset="0"/>
                <a:ea typeface="DejaVu LGC Sans" charset="0"/>
                <a:cs typeface="DejaVu LGC Sans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charset="0"/>
                <a:ea typeface="DejaVu LGC Sans" charset="0"/>
                <a:cs typeface="DejaVu LGC Sans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charset="0"/>
                <a:ea typeface="DejaVu LGC Sans" charset="0"/>
                <a:cs typeface="DejaVu LGC Sans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charset="0"/>
                <a:ea typeface="DejaVu LGC Sans" charset="0"/>
                <a:cs typeface="DejaVu LGC Sans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charset="0"/>
                <a:ea typeface="DejaVu LGC Sans" charset="0"/>
                <a:cs typeface="DejaVu LGC Sans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charset="0"/>
                <a:ea typeface="DejaVu LGC Sans" charset="0"/>
                <a:cs typeface="DejaVu LGC Sans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charset="0"/>
                <a:ea typeface="DejaVu LGC Sans" charset="0"/>
                <a:cs typeface="DejaVu LGC Sans" charset="0"/>
              </a:defRPr>
            </a:lvl9pPr>
          </a:lstStyle>
          <a:p>
            <a:pPr defTabSz="457200" eaLnBrk="0" fontAlgn="base" hangingPunct="0">
              <a:spcBef>
                <a:spcPts val="6250"/>
              </a:spcBef>
              <a:spcAft>
                <a:spcPct val="0"/>
              </a:spcAft>
              <a:buClr>
                <a:srgbClr val="000000"/>
              </a:buClr>
              <a:buSzPct val="100000"/>
            </a:pPr>
            <a:r>
              <a:rPr lang="en-US" sz="10000" b="1">
                <a:latin typeface="Tahoma" charset="0"/>
              </a:rPr>
              <a:t>&amp;</a:t>
            </a:r>
          </a:p>
        </p:txBody>
      </p:sp>
    </p:spTree>
    <p:extLst>
      <p:ext uri="{BB962C8B-B14F-4D97-AF65-F5344CB8AC3E}">
        <p14:creationId xmlns:p14="http://schemas.microsoft.com/office/powerpoint/2010/main" val="526562555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22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-#ppt_w/2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22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-#ppt_h/2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22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22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22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w/2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22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Writing Client code</a:t>
            </a:r>
          </a:p>
        </p:txBody>
      </p:sp>
      <p:sp>
        <p:nvSpPr>
          <p:cNvPr id="5123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The code requests a socket from the O/S</a:t>
            </a:r>
          </a:p>
          <a:p>
            <a:pPr lvl="1"/>
            <a:r>
              <a:rPr lang="en-US"/>
              <a:t>Specify: Internet or UNIX socket, TCP or UDP, and other flags for the socket.</a:t>
            </a:r>
          </a:p>
          <a:p>
            <a:r>
              <a:rPr lang="en-US"/>
              <a:t>Specify the remote host and remote port to use</a:t>
            </a:r>
          </a:p>
          <a:p>
            <a:pPr lvl="1"/>
            <a:r>
              <a:rPr lang="en-US"/>
              <a:t>Use functions to convert the name and port number for use by the O/S</a:t>
            </a:r>
          </a:p>
          <a:p>
            <a:r>
              <a:rPr lang="en-US"/>
              <a:t>And finally initiates a connection.</a:t>
            </a:r>
          </a:p>
        </p:txBody>
      </p:sp>
    </p:spTree>
    <p:extLst>
      <p:ext uri="{BB962C8B-B14F-4D97-AF65-F5344CB8AC3E}">
        <p14:creationId xmlns:p14="http://schemas.microsoft.com/office/powerpoint/2010/main" val="1475260123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Writing Server code</a:t>
            </a:r>
          </a:p>
        </p:txBody>
      </p:sp>
      <p:sp>
        <p:nvSpPr>
          <p:cNvPr id="6147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/>
              <a:t>Request a socket</a:t>
            </a:r>
          </a:p>
          <a:p>
            <a:pPr lvl="1"/>
            <a:r>
              <a:rPr lang="en-US"/>
              <a:t>Specify: Internet or UNIX socket, TCP or UDP, and other flags for the socket.</a:t>
            </a:r>
          </a:p>
          <a:p>
            <a:r>
              <a:rPr lang="en-US"/>
              <a:t>Now build up the socket address information</a:t>
            </a:r>
          </a:p>
          <a:p>
            <a:pPr lvl="1"/>
            <a:r>
              <a:rPr lang="en-US"/>
              <a:t>Specify port number and address allowed to connect.  Most use INADDR_ANY, meaning any body can connect</a:t>
            </a:r>
          </a:p>
          <a:p>
            <a:r>
              <a:rPr lang="en-US"/>
              <a:t>Bind the address info to the socket</a:t>
            </a:r>
          </a:p>
          <a:p>
            <a:r>
              <a:rPr lang="en-US"/>
              <a:t>Establish a listen queue with the O/S for the socket.</a:t>
            </a:r>
          </a:p>
          <a:p>
            <a:r>
              <a:rPr lang="en-US"/>
              <a:t>Finally, the sever issues the accept command to accept a connection from a client.</a:t>
            </a:r>
          </a:p>
          <a:p>
            <a:pPr lvl="1"/>
            <a:r>
              <a:rPr lang="en-US"/>
              <a:t>The accept command can be used multiple times to accept more than one client  (parallel connections or one after another.)</a:t>
            </a:r>
          </a:p>
        </p:txBody>
      </p:sp>
    </p:spTree>
    <p:extLst>
      <p:ext uri="{BB962C8B-B14F-4D97-AF65-F5344CB8AC3E}">
        <p14:creationId xmlns:p14="http://schemas.microsoft.com/office/powerpoint/2010/main" val="1659928190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Once the socket has connected</a:t>
            </a:r>
          </a:p>
        </p:txBody>
      </p:sp>
      <p:sp>
        <p:nvSpPr>
          <p:cNvPr id="7171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The client and server communicate with each other using a protocol.</a:t>
            </a:r>
          </a:p>
          <a:p>
            <a:pPr lvl="1"/>
            <a:r>
              <a:rPr lang="en-US"/>
              <a:t>Protocol is defined syntax that both the client and server use</a:t>
            </a:r>
          </a:p>
          <a:p>
            <a:pPr lvl="2"/>
            <a:r>
              <a:rPr lang="en-US"/>
              <a:t>Similar in nature to human language, such an English</a:t>
            </a:r>
          </a:p>
          <a:p>
            <a:pPr lvl="2"/>
            <a:r>
              <a:rPr lang="en-US"/>
              <a:t>There are lots of protocols: ftp, httpd, telnet, smtp, and hundreds more.</a:t>
            </a:r>
          </a:p>
          <a:p>
            <a:pPr lvl="3"/>
            <a:r>
              <a:rPr lang="en-US"/>
              <a:t>Some protocols will specify multiple sockets to used at the same time, such as the FTP protocol.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8194049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Once finished</a:t>
            </a:r>
          </a:p>
        </p:txBody>
      </p:sp>
      <p:sp>
        <p:nvSpPr>
          <p:cNvPr id="8195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When the server and client have finished talking to each other</a:t>
            </a:r>
          </a:p>
          <a:p>
            <a:r>
              <a:rPr lang="en-US"/>
              <a:t>Both the client and the server will issue command to close the socket.</a:t>
            </a:r>
          </a:p>
        </p:txBody>
      </p:sp>
    </p:spTree>
    <p:extLst>
      <p:ext uri="{BB962C8B-B14F-4D97-AF65-F5344CB8AC3E}">
        <p14:creationId xmlns:p14="http://schemas.microsoft.com/office/powerpoint/2010/main" val="2128610956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Communication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Sending information back and forth between two phones/devices</a:t>
            </a:r>
          </a:p>
          <a:p>
            <a:pPr lvl="1"/>
            <a:r>
              <a:rPr lang="en-US" dirty="0"/>
              <a:t>Once the connection has been created</a:t>
            </a:r>
          </a:p>
          <a:p>
            <a:pPr lvl="2"/>
            <a:r>
              <a:rPr lang="en-US" dirty="0"/>
              <a:t>We spend a lot next couple of lectures covering how those connections are opened, used, and closed.</a:t>
            </a:r>
          </a:p>
          <a:p>
            <a:pPr lvl="1"/>
            <a:r>
              <a:rPr lang="en-US" dirty="0"/>
              <a:t>It all about the protocol</a:t>
            </a:r>
          </a:p>
          <a:p>
            <a:pPr lvl="2"/>
            <a:r>
              <a:rPr lang="en-US" dirty="0"/>
              <a:t>IE how do they talk to each other.</a:t>
            </a:r>
          </a:p>
          <a:p>
            <a:pPr lvl="2"/>
            <a:endParaRPr lang="en-US" dirty="0"/>
          </a:p>
          <a:p>
            <a:pPr lvl="1"/>
            <a:r>
              <a:rPr lang="en-US" dirty="0"/>
              <a:t>Most network communication uses strings of text</a:t>
            </a:r>
          </a:p>
          <a:p>
            <a:pPr lvl="1"/>
            <a:r>
              <a:rPr lang="en-US" dirty="0"/>
              <a:t>SMS using a messaging object, since the information is delivered in a binary format.</a:t>
            </a:r>
          </a:p>
          <a:p>
            <a:pPr lvl="1"/>
            <a:r>
              <a:rPr lang="en-US" dirty="0"/>
              <a:t>Bluetooth can use string communication as well as a OBEX object.</a:t>
            </a:r>
          </a:p>
        </p:txBody>
      </p:sp>
    </p:spTree>
    <p:extLst>
      <p:ext uri="{BB962C8B-B14F-4D97-AF65-F5344CB8AC3E}">
        <p14:creationId xmlns:p14="http://schemas.microsoft.com/office/powerpoint/2010/main" val="26481210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Protocol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This the type of messages and syntax of those methods are that sent.</a:t>
            </a:r>
          </a:p>
          <a:p>
            <a:pPr lvl="1"/>
            <a:r>
              <a:rPr lang="en-US" dirty="0"/>
              <a:t>Also defines what a response message (or set of messages sent back and forth) will be.</a:t>
            </a:r>
          </a:p>
          <a:p>
            <a:pPr lvl="1"/>
            <a:r>
              <a:rPr lang="en-US" dirty="0"/>
              <a:t>Example HTTP Protocol</a:t>
            </a:r>
          </a:p>
          <a:p>
            <a:pPr lvl="2"/>
            <a:r>
              <a:rPr lang="en-US" dirty="0"/>
              <a:t>Client make requests in HTTP request message format</a:t>
            </a:r>
          </a:p>
          <a:p>
            <a:pPr lvl="2"/>
            <a:r>
              <a:rPr lang="en-US" dirty="0"/>
              <a:t>Server responds, interpret, and return the relevant information in a HTTP Response message</a:t>
            </a:r>
          </a:p>
          <a:p>
            <a:pPr lvl="2"/>
            <a:endParaRPr lang="en-US" dirty="0"/>
          </a:p>
          <a:p>
            <a:pPr lvl="2"/>
            <a:endParaRPr lang="en-US" dirty="0"/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62375" y="5334000"/>
            <a:ext cx="4667250" cy="1333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241742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Arial"/>
        <a:ea typeface="DejaVu LGC Sans"/>
        <a:cs typeface="DejaVu LGC Sans"/>
      </a:majorFont>
      <a:minorFont>
        <a:latin typeface="Arial"/>
        <a:ea typeface="DejaVu LGC Sans"/>
        <a:cs typeface="DejaVu LGC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269</TotalTime>
  <Words>2383</Words>
  <Application>Microsoft Office PowerPoint</Application>
  <PresentationFormat>Widescreen</PresentationFormat>
  <Paragraphs>280</Paragraphs>
  <Slides>38</Slides>
  <Notes>15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38</vt:i4>
      </vt:variant>
    </vt:vector>
  </HeadingPairs>
  <TitlesOfParts>
    <vt:vector size="45" baseType="lpstr">
      <vt:lpstr>Arial</vt:lpstr>
      <vt:lpstr>Calibri</vt:lpstr>
      <vt:lpstr>Tahoma</vt:lpstr>
      <vt:lpstr>Times New Roman</vt:lpstr>
      <vt:lpstr>Office Theme</vt:lpstr>
      <vt:lpstr>1_Office Theme</vt:lpstr>
      <vt:lpstr>Default Design</vt:lpstr>
      <vt:lpstr>Cosc 5/4730</vt:lpstr>
      <vt:lpstr>Basic networking</vt:lpstr>
      <vt:lpstr>Some quick definitions</vt:lpstr>
      <vt:lpstr>Writing Client code</vt:lpstr>
      <vt:lpstr>Writing Server code</vt:lpstr>
      <vt:lpstr>Once the socket has connected</vt:lpstr>
      <vt:lpstr>Once finished</vt:lpstr>
      <vt:lpstr>Communication</vt:lpstr>
      <vt:lpstr>Protocol</vt:lpstr>
      <vt:lpstr>HTTP Protocol</vt:lpstr>
      <vt:lpstr>HTTP Message format</vt:lpstr>
      <vt:lpstr>HTTP Message format (2)</vt:lpstr>
      <vt:lpstr>Request Message Example</vt:lpstr>
      <vt:lpstr>Request message</vt:lpstr>
      <vt:lpstr>Request message (2)</vt:lpstr>
      <vt:lpstr>Response Message Example</vt:lpstr>
      <vt:lpstr>Response Message</vt:lpstr>
      <vt:lpstr>Response message (2)</vt:lpstr>
      <vt:lpstr>HTTP Methods</vt:lpstr>
      <vt:lpstr>FTP Protocol</vt:lpstr>
      <vt:lpstr>Connection Establishment</vt:lpstr>
      <vt:lpstr>Normal (Active) data connection</vt:lpstr>
      <vt:lpstr>SMTP Protocol</vt:lpstr>
      <vt:lpstr>SMTP Protocol commands</vt:lpstr>
      <vt:lpstr>SMTP Protocol commands (2)</vt:lpstr>
      <vt:lpstr>SMTP Protocol commands (3)</vt:lpstr>
      <vt:lpstr>SMTP Protocol commands (4)</vt:lpstr>
      <vt:lpstr>SMTP Protocol commands (5)</vt:lpstr>
      <vt:lpstr>smtp example</vt:lpstr>
      <vt:lpstr>smtp example (2)</vt:lpstr>
      <vt:lpstr>URL syntax</vt:lpstr>
      <vt:lpstr>Overview of networking.</vt:lpstr>
      <vt:lpstr>More detail.</vt:lpstr>
      <vt:lpstr>Threading read/writing.</vt:lpstr>
      <vt:lpstr>example</vt:lpstr>
      <vt:lpstr>Additionally.</vt:lpstr>
      <vt:lpstr>Another Option 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Cosc 5/4755</dc:title>
  <dc:creator>seker</dc:creator>
  <cp:lastModifiedBy>Jim Ward</cp:lastModifiedBy>
  <cp:revision>23</cp:revision>
  <dcterms:created xsi:type="dcterms:W3CDTF">2011-02-11T23:48:28Z</dcterms:created>
  <dcterms:modified xsi:type="dcterms:W3CDTF">2024-10-15T17:01:00Z</dcterms:modified>
</cp:coreProperties>
</file>