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56" r:id="rId2"/>
    <p:sldId id="290" r:id="rId3"/>
    <p:sldId id="291" r:id="rId4"/>
    <p:sldId id="293" r:id="rId5"/>
    <p:sldId id="292" r:id="rId6"/>
    <p:sldId id="295" r:id="rId7"/>
    <p:sldId id="296" r:id="rId8"/>
    <p:sldId id="297" r:id="rId9"/>
    <p:sldId id="298" r:id="rId10"/>
    <p:sldId id="299" r:id="rId11"/>
    <p:sldId id="300" r:id="rId12"/>
    <p:sldId id="301" r:id="rId13"/>
    <p:sldId id="302" r:id="rId14"/>
    <p:sldId id="303" r:id="rId15"/>
    <p:sldId id="304" r:id="rId16"/>
    <p:sldId id="305" r:id="rId17"/>
    <p:sldId id="306" r:id="rId18"/>
    <p:sldId id="310" r:id="rId19"/>
    <p:sldId id="311" r:id="rId20"/>
    <p:sldId id="307" r:id="rId21"/>
    <p:sldId id="309" r:id="rId22"/>
    <p:sldId id="308" r:id="rId23"/>
    <p:sldId id="312" r:id="rId24"/>
    <p:sldId id="313" r:id="rId25"/>
    <p:sldId id="314" r:id="rId26"/>
    <p:sldId id="315" r:id="rId27"/>
    <p:sldId id="316" r:id="rId28"/>
    <p:sldId id="294" r:id="rId29"/>
    <p:sldId id="288" r:id="rId30"/>
    <p:sldId id="289" r:id="rId3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594" y="8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717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41E17F-4F2A-463D-A0A2-7A350BBD833E}" type="datetimeFigureOut">
              <a:rPr lang="en-US" smtClean="0"/>
              <a:pPr/>
              <a:t>10/15/2024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206EBC-AC50-434A-9D1B-89BD60E670B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9692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BAF69FA-8F2D-41D5-BC73-0469DBD37D74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developer.android.com/guide/topics/resources/drawable-resource.html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://developer.android.com/guide/practices/ui_guidelines/widget_design.html" TargetMode="External"/><Relationship Id="rId2" Type="http://schemas.openxmlformats.org/officeDocument/2006/relationships/hyperlink" Target="http://developer.android.com/guide/topics/appwidgets/index.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code4reference.com/2012/07/android-widget-tutorial/" TargetMode="External"/><Relationship Id="rId4" Type="http://schemas.openxmlformats.org/officeDocument/2006/relationships/hyperlink" Target="http://www.vogella.com/articles/AndroidWidgets/article.html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developer.android.com/guide/practices/ui_guidelines/widget_design.html#anatomy_determining_size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cosc</a:t>
            </a:r>
            <a:r>
              <a:rPr lang="en-US" dirty="0"/>
              <a:t> 5/4730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Android App Widgets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AppWidgetProviderInfo</a:t>
            </a:r>
            <a:r>
              <a:rPr lang="en-US" dirty="0"/>
              <a:t> (4)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/>
              <a:t>initialLayout</a:t>
            </a:r>
            <a:r>
              <a:rPr lang="en-US" dirty="0"/>
              <a:t> points to layout resource the widget uses.</a:t>
            </a:r>
          </a:p>
          <a:p>
            <a:r>
              <a:rPr lang="en-US" dirty="0"/>
              <a:t>Configure points to the activity the app uses to configure it self on launch  (optional in some APIs, required in others)</a:t>
            </a:r>
          </a:p>
          <a:p>
            <a:pPr lvl="1"/>
            <a:r>
              <a:rPr lang="en-US" dirty="0"/>
              <a:t>Example: edu.cs4730.widgetdemo.confActivity</a:t>
            </a:r>
          </a:p>
          <a:p>
            <a:r>
              <a:rPr lang="en-US" dirty="0"/>
              <a:t>The rest of for v3.0+ and above</a:t>
            </a:r>
          </a:p>
          <a:p>
            <a:r>
              <a:rPr lang="en-US" dirty="0" err="1"/>
              <a:t>minResizeWidth</a:t>
            </a:r>
            <a:r>
              <a:rPr lang="en-US" dirty="0"/>
              <a:t> and </a:t>
            </a:r>
            <a:r>
              <a:rPr lang="en-US" dirty="0" err="1"/>
              <a:t>minResizeHeight</a:t>
            </a:r>
            <a:r>
              <a:rPr lang="en-US" dirty="0"/>
              <a:t> are how small it can be resized to</a:t>
            </a:r>
          </a:p>
          <a:p>
            <a:r>
              <a:rPr lang="en-US" dirty="0" err="1"/>
              <a:t>android:resizeMode</a:t>
            </a:r>
            <a:r>
              <a:rPr lang="en-US" dirty="0"/>
              <a:t>="</a:t>
            </a:r>
            <a:r>
              <a:rPr lang="en-US" dirty="0" err="1"/>
              <a:t>horizontal|vertical</a:t>
            </a:r>
            <a:r>
              <a:rPr lang="en-US" dirty="0"/>
              <a:t>"  allows the widget to be resized in both directions.</a:t>
            </a:r>
          </a:p>
          <a:p>
            <a:r>
              <a:rPr lang="en-US" dirty="0" err="1"/>
              <a:t>android:widgetCategory</a:t>
            </a:r>
            <a:r>
              <a:rPr lang="en-US" dirty="0"/>
              <a:t>=</a:t>
            </a:r>
            <a:r>
              <a:rPr lang="en-US" i="1" dirty="0"/>
              <a:t>"</a:t>
            </a:r>
            <a:r>
              <a:rPr lang="en-US" i="1" dirty="0" err="1"/>
              <a:t>keyguard|home_screen</a:t>
            </a:r>
            <a:r>
              <a:rPr lang="en-US" i="1" dirty="0"/>
              <a:t>" </a:t>
            </a:r>
            <a:r>
              <a:rPr lang="en-US" dirty="0"/>
              <a:t>allows the widget to on the </a:t>
            </a:r>
            <a:r>
              <a:rPr lang="en-US" dirty="0" err="1"/>
              <a:t>homescreen</a:t>
            </a:r>
            <a:r>
              <a:rPr lang="en-US" dirty="0"/>
              <a:t> and the </a:t>
            </a:r>
            <a:r>
              <a:rPr lang="en-US" dirty="0" err="1"/>
              <a:t>lockscreen</a:t>
            </a:r>
            <a:r>
              <a:rPr lang="en-US" dirty="0"/>
              <a:t>.</a:t>
            </a:r>
          </a:p>
          <a:p>
            <a:r>
              <a:rPr lang="en-US" dirty="0"/>
              <a:t>There are a couple more as well for previews and other stuff.</a:t>
            </a:r>
          </a:p>
        </p:txBody>
      </p:sp>
    </p:spTree>
    <p:extLst>
      <p:ext uri="{BB962C8B-B14F-4D97-AF65-F5344CB8AC3E}">
        <p14:creationId xmlns:p14="http://schemas.microsoft.com/office/powerpoint/2010/main" val="26053366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View layout.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There will be in two pieces.</a:t>
            </a:r>
          </a:p>
          <a:p>
            <a:pPr lvl="1"/>
            <a:r>
              <a:rPr lang="en-US" dirty="0"/>
              <a:t>widget layout and the background layout</a:t>
            </a:r>
          </a:p>
          <a:p>
            <a:r>
              <a:rPr lang="en-US" dirty="0"/>
              <a:t>The layout in the app is a </a:t>
            </a:r>
            <a:r>
              <a:rPr lang="en-US" dirty="0" err="1"/>
              <a:t>RemoteViews</a:t>
            </a:r>
            <a:r>
              <a:rPr lang="en-US" dirty="0"/>
              <a:t> and has limited support for widgets and layouts </a:t>
            </a:r>
          </a:p>
          <a:p>
            <a:pPr lvl="1"/>
            <a:r>
              <a:rPr lang="en-US" dirty="0" err="1"/>
              <a:t>FrameLayout</a:t>
            </a:r>
            <a:r>
              <a:rPr lang="en-US" dirty="0"/>
              <a:t>, </a:t>
            </a:r>
            <a:r>
              <a:rPr lang="en-US" dirty="0" err="1"/>
              <a:t>LinearLayout</a:t>
            </a:r>
            <a:r>
              <a:rPr lang="en-US" dirty="0"/>
              <a:t>, and </a:t>
            </a:r>
            <a:r>
              <a:rPr lang="en-US" dirty="0" err="1"/>
              <a:t>RelativeLayout</a:t>
            </a:r>
            <a:endParaRPr lang="en-US" dirty="0"/>
          </a:p>
          <a:p>
            <a:pPr lvl="1"/>
            <a:r>
              <a:rPr lang="en-US" dirty="0" err="1"/>
              <a:t>AnalogClock</a:t>
            </a:r>
            <a:r>
              <a:rPr lang="en-US" dirty="0"/>
              <a:t>, Button, Chronometer, </a:t>
            </a:r>
            <a:r>
              <a:rPr lang="en-US" dirty="0" err="1"/>
              <a:t>ImageButton</a:t>
            </a:r>
            <a:r>
              <a:rPr lang="en-US" dirty="0"/>
              <a:t>, </a:t>
            </a:r>
            <a:r>
              <a:rPr lang="en-US" dirty="0" err="1"/>
              <a:t>ImageView</a:t>
            </a:r>
            <a:r>
              <a:rPr lang="en-US" dirty="0"/>
              <a:t>, </a:t>
            </a:r>
            <a:r>
              <a:rPr lang="en-US" dirty="0" err="1"/>
              <a:t>ProgressBar</a:t>
            </a:r>
            <a:r>
              <a:rPr lang="en-US" dirty="0"/>
              <a:t>, and </a:t>
            </a:r>
            <a:r>
              <a:rPr lang="en-US" dirty="0" err="1"/>
              <a:t>TextView</a:t>
            </a:r>
            <a:endParaRPr lang="en-US" dirty="0"/>
          </a:p>
          <a:p>
            <a:pPr lvl="1"/>
            <a:r>
              <a:rPr lang="en-US" dirty="0"/>
              <a:t>v3.0+ added: </a:t>
            </a:r>
            <a:r>
              <a:rPr lang="en-US" dirty="0" err="1"/>
              <a:t>GridLayout</a:t>
            </a:r>
            <a:r>
              <a:rPr lang="en-US" dirty="0"/>
              <a:t>, </a:t>
            </a:r>
            <a:r>
              <a:rPr lang="en-US" dirty="0" err="1"/>
              <a:t>ViewFlipper</a:t>
            </a:r>
            <a:r>
              <a:rPr lang="en-US" dirty="0"/>
              <a:t>, </a:t>
            </a:r>
            <a:r>
              <a:rPr lang="en-US" dirty="0" err="1"/>
              <a:t>ListView</a:t>
            </a:r>
            <a:r>
              <a:rPr lang="en-US" dirty="0"/>
              <a:t>, </a:t>
            </a:r>
            <a:r>
              <a:rPr lang="en-US" dirty="0" err="1"/>
              <a:t>GridView</a:t>
            </a:r>
            <a:r>
              <a:rPr lang="en-US" dirty="0"/>
              <a:t>, </a:t>
            </a:r>
            <a:r>
              <a:rPr lang="en-US" dirty="0" err="1"/>
              <a:t>StackView</a:t>
            </a:r>
            <a:r>
              <a:rPr lang="en-US" dirty="0"/>
              <a:t>, and </a:t>
            </a:r>
            <a:r>
              <a:rPr lang="en-US" dirty="0" err="1"/>
              <a:t>AdapterViewFlipper</a:t>
            </a:r>
            <a:endParaRPr lang="en-US" dirty="0"/>
          </a:p>
          <a:p>
            <a:pPr lvl="2"/>
            <a:r>
              <a:rPr lang="en-US" dirty="0"/>
              <a:t>The adapter is for a collection view widget.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65923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layout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dirty="0"/>
              <a:t>&lt;</a:t>
            </a:r>
            <a:r>
              <a:rPr lang="en-US" dirty="0" err="1"/>
              <a:t>LinearLayout</a:t>
            </a:r>
            <a:r>
              <a:rPr lang="en-US" dirty="0"/>
              <a:t> </a:t>
            </a:r>
            <a:r>
              <a:rPr lang="en-US" dirty="0" err="1"/>
              <a:t>xmlns:android</a:t>
            </a:r>
            <a:r>
              <a:rPr lang="en-US" dirty="0"/>
              <a:t>="http://schemas.android.com/</a:t>
            </a:r>
            <a:r>
              <a:rPr lang="en-US" dirty="0" err="1"/>
              <a:t>apk</a:t>
            </a:r>
            <a:r>
              <a:rPr lang="en-US" dirty="0"/>
              <a:t>/res/android"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android:id</a:t>
            </a:r>
            <a:r>
              <a:rPr lang="en-US" dirty="0"/>
              <a:t>="@+id/layout"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android:layout_width</a:t>
            </a:r>
            <a:r>
              <a:rPr lang="en-US" dirty="0"/>
              <a:t>="</a:t>
            </a:r>
            <a:r>
              <a:rPr lang="en-US" dirty="0" err="1"/>
              <a:t>match_parent</a:t>
            </a:r>
            <a:r>
              <a:rPr lang="en-US" dirty="0"/>
              <a:t>"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android:layout_height</a:t>
            </a:r>
            <a:r>
              <a:rPr lang="en-US" dirty="0"/>
              <a:t>="</a:t>
            </a:r>
            <a:r>
              <a:rPr lang="en-US" dirty="0" err="1"/>
              <a:t>match_parent</a:t>
            </a:r>
            <a:r>
              <a:rPr lang="en-US" dirty="0"/>
              <a:t>"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android:layout_margin</a:t>
            </a:r>
            <a:r>
              <a:rPr lang="en-US" dirty="0"/>
              <a:t>="8dip"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>
                <a:solidFill>
                  <a:srgbClr val="FF0000"/>
                </a:solidFill>
              </a:rPr>
              <a:t>android:background</a:t>
            </a:r>
            <a:r>
              <a:rPr lang="en-US" dirty="0">
                <a:solidFill>
                  <a:srgbClr val="FF0000"/>
                </a:solidFill>
              </a:rPr>
              <a:t>="@</a:t>
            </a:r>
            <a:r>
              <a:rPr lang="en-US" dirty="0" err="1">
                <a:solidFill>
                  <a:srgbClr val="FF0000"/>
                </a:solidFill>
              </a:rPr>
              <a:t>drawable</a:t>
            </a:r>
            <a:r>
              <a:rPr lang="en-US" dirty="0">
                <a:solidFill>
                  <a:srgbClr val="FF0000"/>
                </a:solidFill>
              </a:rPr>
              <a:t>/</a:t>
            </a:r>
            <a:r>
              <a:rPr lang="en-US" dirty="0" err="1">
                <a:solidFill>
                  <a:srgbClr val="FF0000"/>
                </a:solidFill>
              </a:rPr>
              <a:t>myshape</a:t>
            </a:r>
            <a:r>
              <a:rPr lang="en-US" dirty="0">
                <a:solidFill>
                  <a:srgbClr val="FF0000"/>
                </a:solidFill>
              </a:rPr>
              <a:t>"</a:t>
            </a:r>
            <a:r>
              <a:rPr lang="en-US" dirty="0"/>
              <a:t> &gt;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&lt;</a:t>
            </a:r>
            <a:r>
              <a:rPr lang="en-US" dirty="0" err="1"/>
              <a:t>TextView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/>
              <a:t>android:id</a:t>
            </a:r>
            <a:r>
              <a:rPr lang="en-US" dirty="0"/>
              <a:t>="@+id/update"</a:t>
            </a:r>
          </a:p>
          <a:p>
            <a:pPr marL="0" indent="0">
              <a:buNone/>
            </a:pPr>
            <a:r>
              <a:rPr lang="en-US" dirty="0"/>
              <a:t>        style="@</a:t>
            </a:r>
            <a:r>
              <a:rPr lang="en-US" dirty="0" err="1"/>
              <a:t>android:style</a:t>
            </a:r>
            <a:r>
              <a:rPr lang="en-US" dirty="0"/>
              <a:t>/</a:t>
            </a:r>
            <a:r>
              <a:rPr lang="en-US" dirty="0" err="1"/>
              <a:t>TextAppearance.Medium</a:t>
            </a:r>
            <a:r>
              <a:rPr lang="en-US" dirty="0"/>
              <a:t>"</a:t>
            </a:r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/>
              <a:t>android:layout_width</a:t>
            </a:r>
            <a:r>
              <a:rPr lang="en-US" dirty="0"/>
              <a:t>="</a:t>
            </a:r>
            <a:r>
              <a:rPr lang="en-US" dirty="0" err="1"/>
              <a:t>match_parent</a:t>
            </a:r>
            <a:r>
              <a:rPr lang="en-US" dirty="0"/>
              <a:t>"</a:t>
            </a:r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/>
              <a:t>android:layout_height</a:t>
            </a:r>
            <a:r>
              <a:rPr lang="en-US" dirty="0"/>
              <a:t>="</a:t>
            </a:r>
            <a:r>
              <a:rPr lang="en-US" dirty="0" err="1"/>
              <a:t>match_parent</a:t>
            </a:r>
            <a:r>
              <a:rPr lang="en-US" dirty="0"/>
              <a:t>"</a:t>
            </a:r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/>
              <a:t>android:layout_gravity</a:t>
            </a:r>
            <a:r>
              <a:rPr lang="en-US" dirty="0"/>
              <a:t>="center"</a:t>
            </a:r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/>
              <a:t>android:gravity</a:t>
            </a:r>
            <a:r>
              <a:rPr lang="en-US" dirty="0"/>
              <a:t>="</a:t>
            </a:r>
            <a:r>
              <a:rPr lang="en-US" dirty="0" err="1"/>
              <a:t>center_horizontal|center_vertical</a:t>
            </a:r>
            <a:r>
              <a:rPr lang="en-US" dirty="0"/>
              <a:t>"</a:t>
            </a:r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/>
              <a:t>android:layout_margin</a:t>
            </a:r>
            <a:r>
              <a:rPr lang="en-US" dirty="0"/>
              <a:t>="4dip"</a:t>
            </a:r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/>
              <a:t>android:text</a:t>
            </a:r>
            <a:r>
              <a:rPr lang="en-US" dirty="0"/>
              <a:t>="Text" &gt;</a:t>
            </a:r>
          </a:p>
          <a:p>
            <a:pPr marL="0" indent="0">
              <a:buNone/>
            </a:pPr>
            <a:r>
              <a:rPr lang="en-US" dirty="0"/>
              <a:t>    &lt;/</a:t>
            </a:r>
            <a:r>
              <a:rPr lang="en-US" dirty="0" err="1"/>
              <a:t>TextView</a:t>
            </a:r>
            <a:r>
              <a:rPr lang="en-US" dirty="0"/>
              <a:t>&gt;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&lt;/</a:t>
            </a:r>
            <a:r>
              <a:rPr lang="en-US" dirty="0" err="1"/>
              <a:t>LinearLayout</a:t>
            </a:r>
            <a:r>
              <a:rPr lang="en-US" dirty="0"/>
              <a:t>&gt;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204015" y="2188866"/>
            <a:ext cx="43048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This is the background xml, that we’ll create</a:t>
            </a:r>
          </a:p>
          <a:p>
            <a:r>
              <a:rPr lang="en-US" dirty="0"/>
              <a:t>next.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5638800" y="2525342"/>
            <a:ext cx="565216" cy="21785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181601" y="5334000"/>
            <a:ext cx="51507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Other then the background, then standard layout file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1" y="3429001"/>
            <a:ext cx="904875" cy="1095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493919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Myshape.xml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dirty="0"/>
              <a:t>&lt;?xml version="1.0" encoding="UTF-8"?&gt;</a:t>
            </a:r>
          </a:p>
          <a:p>
            <a:pPr marL="0" indent="0">
              <a:buNone/>
            </a:pPr>
            <a:r>
              <a:rPr lang="en-US" dirty="0"/>
              <a:t>&lt;shape </a:t>
            </a:r>
            <a:r>
              <a:rPr lang="en-US" dirty="0" err="1"/>
              <a:t>xmlns:android</a:t>
            </a:r>
            <a:r>
              <a:rPr lang="en-US" dirty="0"/>
              <a:t>="http://schemas.android.com/</a:t>
            </a:r>
            <a:r>
              <a:rPr lang="en-US" dirty="0" err="1"/>
              <a:t>apk</a:t>
            </a:r>
            <a:r>
              <a:rPr lang="en-US" dirty="0"/>
              <a:t>/res/android" 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android:shape</a:t>
            </a:r>
            <a:r>
              <a:rPr lang="en-US" dirty="0"/>
              <a:t>="rectangle"&gt;</a:t>
            </a:r>
          </a:p>
          <a:p>
            <a:pPr marL="0" indent="0">
              <a:buNone/>
            </a:pPr>
            <a:r>
              <a:rPr lang="en-US" dirty="0"/>
              <a:t>    &lt;size </a:t>
            </a:r>
            <a:r>
              <a:rPr lang="en-US" dirty="0" err="1"/>
              <a:t>android:width</a:t>
            </a:r>
            <a:r>
              <a:rPr lang="en-US" dirty="0"/>
              <a:t>="35dp" </a:t>
            </a:r>
            <a:r>
              <a:rPr lang="en-US" dirty="0" err="1"/>
              <a:t>android:height</a:t>
            </a:r>
            <a:r>
              <a:rPr lang="en-US" dirty="0"/>
              <a:t>="35dp"/&gt;</a:t>
            </a:r>
          </a:p>
          <a:p>
            <a:pPr marL="0" indent="0">
              <a:buNone/>
            </a:pPr>
            <a:r>
              <a:rPr lang="en-US" dirty="0"/>
              <a:t>    &lt;stroke</a:t>
            </a:r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/>
              <a:t>android:width</a:t>
            </a:r>
            <a:r>
              <a:rPr lang="en-US" dirty="0"/>
              <a:t>="2dp"</a:t>
            </a:r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/>
              <a:t>android:color</a:t>
            </a:r>
            <a:r>
              <a:rPr lang="en-US" dirty="0"/>
              <a:t>="#FFFFFFFF" /&gt;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&lt;gradient</a:t>
            </a:r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/>
              <a:t>android:angle</a:t>
            </a:r>
            <a:r>
              <a:rPr lang="en-US" dirty="0"/>
              <a:t>="225"</a:t>
            </a:r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/>
              <a:t>android:endColor</a:t>
            </a:r>
            <a:r>
              <a:rPr lang="en-US" dirty="0"/>
              <a:t>="#DD2ECCFA"</a:t>
            </a:r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/>
              <a:t>android:startColor</a:t>
            </a:r>
            <a:r>
              <a:rPr lang="en-US" dirty="0"/>
              <a:t>="#DD000000" /&gt;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&lt;corners</a:t>
            </a:r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/>
              <a:t>android:bottomLeftRadius</a:t>
            </a:r>
            <a:r>
              <a:rPr lang="en-US" dirty="0"/>
              <a:t>="7dp"</a:t>
            </a:r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/>
              <a:t>android:bottomRightRadius</a:t>
            </a:r>
            <a:r>
              <a:rPr lang="en-US" dirty="0"/>
              <a:t>="7dp"</a:t>
            </a:r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/>
              <a:t>android:topLeftRadius</a:t>
            </a:r>
            <a:r>
              <a:rPr lang="en-US" dirty="0"/>
              <a:t>="7dp"</a:t>
            </a:r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/>
              <a:t>android:topRightRadius</a:t>
            </a:r>
            <a:r>
              <a:rPr lang="en-US" dirty="0"/>
              <a:t>="7dp" /&gt;</a:t>
            </a:r>
          </a:p>
          <a:p>
            <a:pPr marL="0" indent="0">
              <a:buNone/>
            </a:pPr>
            <a:r>
              <a:rPr lang="en-US" dirty="0"/>
              <a:t>&lt;/shape&gt;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1" y="3429001"/>
            <a:ext cx="904875" cy="1095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858001" y="2514600"/>
            <a:ext cx="30741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 /res/</a:t>
            </a:r>
            <a:r>
              <a:rPr lang="en-US" dirty="0" err="1"/>
              <a:t>drawable</a:t>
            </a:r>
            <a:r>
              <a:rPr lang="en-US" dirty="0"/>
              <a:t>/myshape.xml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52600" y="6019801"/>
            <a:ext cx="87074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See </a:t>
            </a:r>
            <a:r>
              <a:rPr lang="en-US" dirty="0">
                <a:hlinkClick r:id="rId3"/>
              </a:rPr>
              <a:t>http://developer.android.com/guide/topics/resources/drawable-resource.html#Shape</a:t>
            </a:r>
            <a:r>
              <a:rPr lang="en-US" dirty="0"/>
              <a:t> </a:t>
            </a:r>
          </a:p>
          <a:p>
            <a:r>
              <a:rPr lang="en-US" dirty="0"/>
              <a:t>For more information on shapes.</a:t>
            </a:r>
          </a:p>
        </p:txBody>
      </p:sp>
    </p:spTree>
    <p:extLst>
      <p:ext uri="{BB962C8B-B14F-4D97-AF65-F5344CB8AC3E}">
        <p14:creationId xmlns:p14="http://schemas.microsoft.com/office/powerpoint/2010/main" val="41091231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 Tutorial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is a very simple widget.</a:t>
            </a:r>
          </a:p>
          <a:p>
            <a:r>
              <a:rPr lang="en-US" dirty="0"/>
              <a:t>It’s a button that displays a random number</a:t>
            </a:r>
          </a:p>
          <a:p>
            <a:r>
              <a:rPr lang="en-US" dirty="0"/>
              <a:t>It will update every thirty minutes</a:t>
            </a:r>
          </a:p>
          <a:p>
            <a:pPr lvl="2"/>
            <a:r>
              <a:rPr lang="en-US" dirty="0"/>
              <a:t>1800000 milliseconds</a:t>
            </a:r>
          </a:p>
          <a:p>
            <a:r>
              <a:rPr lang="en-US" dirty="0"/>
              <a:t>Also registers a </a:t>
            </a:r>
            <a:r>
              <a:rPr lang="en-US" dirty="0" err="1"/>
              <a:t>OnClickListener</a:t>
            </a:r>
            <a:r>
              <a:rPr lang="en-US" dirty="0"/>
              <a:t> so random number updates when the user clicks on it.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5400" y="2743201"/>
            <a:ext cx="904875" cy="1095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253694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AppWidgetProvider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Because this app is simple enough, we will only use the </a:t>
            </a:r>
            <a:r>
              <a:rPr lang="en-US" dirty="0" err="1"/>
              <a:t>onUpdate</a:t>
            </a:r>
            <a:r>
              <a:rPr lang="en-US" dirty="0"/>
              <a:t> method</a:t>
            </a:r>
          </a:p>
          <a:p>
            <a:endParaRPr lang="en-US" dirty="0"/>
          </a:p>
          <a:p>
            <a:r>
              <a:rPr lang="en-US" dirty="0"/>
              <a:t>Remember our widget can be placed on the </a:t>
            </a:r>
            <a:r>
              <a:rPr lang="en-US" dirty="0" err="1"/>
              <a:t>homescreen</a:t>
            </a:r>
            <a:r>
              <a:rPr lang="en-US" dirty="0"/>
              <a:t> multiple times, so have to deal with all of them</a:t>
            </a:r>
          </a:p>
          <a:p>
            <a:pPr lvl="1"/>
            <a:r>
              <a:rPr lang="en-US" dirty="0"/>
              <a:t>As note, the code has comments on how to configure it to update all widgets or just the widget that was clicked.</a:t>
            </a:r>
          </a:p>
        </p:txBody>
      </p:sp>
    </p:spTree>
    <p:extLst>
      <p:ext uri="{BB962C8B-B14F-4D97-AF65-F5344CB8AC3E}">
        <p14:creationId xmlns:p14="http://schemas.microsoft.com/office/powerpoint/2010/main" val="11669838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AppWidgetProvider</a:t>
            </a:r>
            <a:r>
              <a:rPr lang="en-US" dirty="0"/>
              <a:t>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public class Example extends </a:t>
            </a:r>
            <a:r>
              <a:rPr lang="en-US" dirty="0" err="1"/>
              <a:t>AppWidgetProvider</a:t>
            </a:r>
            <a:r>
              <a:rPr lang="en-US" dirty="0"/>
              <a:t> {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400" dirty="0"/>
              <a:t>  @Override</a:t>
            </a:r>
          </a:p>
          <a:p>
            <a:pPr marL="0" indent="0">
              <a:buNone/>
            </a:pPr>
            <a:r>
              <a:rPr lang="en-US" sz="2400" dirty="0"/>
              <a:t>  public void </a:t>
            </a:r>
            <a:r>
              <a:rPr lang="en-US" sz="2400" dirty="0" err="1"/>
              <a:t>onUpdate</a:t>
            </a:r>
            <a:r>
              <a:rPr lang="en-US" sz="2400" dirty="0"/>
              <a:t>(Context </a:t>
            </a:r>
            <a:r>
              <a:rPr lang="en-US" sz="2400" dirty="0" err="1"/>
              <a:t>context</a:t>
            </a:r>
            <a:r>
              <a:rPr lang="en-US" sz="2400" dirty="0"/>
              <a:t>, </a:t>
            </a:r>
            <a:r>
              <a:rPr lang="en-US" sz="2400" dirty="0" err="1"/>
              <a:t>AppWidgetManager</a:t>
            </a:r>
            <a:r>
              <a:rPr lang="en-US" sz="2400" dirty="0"/>
              <a:t> </a:t>
            </a:r>
            <a:r>
              <a:rPr lang="en-US" sz="2400" dirty="0" err="1"/>
              <a:t>appWidgetManager</a:t>
            </a:r>
            <a:r>
              <a:rPr lang="en-US" sz="2400" dirty="0"/>
              <a:t>, </a:t>
            </a:r>
            <a:r>
              <a:rPr lang="en-US" sz="2400" dirty="0" err="1"/>
              <a:t>int</a:t>
            </a:r>
            <a:r>
              <a:rPr lang="en-US" sz="2400" dirty="0"/>
              <a:t>[] </a:t>
            </a:r>
            <a:r>
              <a:rPr lang="en-US" sz="2400" dirty="0" err="1"/>
              <a:t>appWidgetIds</a:t>
            </a:r>
            <a:r>
              <a:rPr lang="en-US" sz="2400" dirty="0"/>
              <a:t>) {</a:t>
            </a:r>
          </a:p>
          <a:p>
            <a:pPr marL="0" indent="0">
              <a:buNone/>
            </a:pPr>
            <a:r>
              <a:rPr lang="en-US" sz="2400" dirty="0"/>
              <a:t>//  There maybe multiple widgets to update at the same time.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err="1"/>
              <a:t>int</a:t>
            </a:r>
            <a:r>
              <a:rPr lang="en-US" sz="2400" dirty="0"/>
              <a:t> N = </a:t>
            </a:r>
            <a:r>
              <a:rPr lang="en-US" sz="2400" dirty="0" err="1"/>
              <a:t>appWidgetIds.length</a:t>
            </a:r>
            <a:r>
              <a:rPr lang="en-US" sz="2400" dirty="0"/>
              <a:t>;</a:t>
            </a:r>
          </a:p>
          <a:p>
            <a:pPr marL="0" indent="0">
              <a:buNone/>
            </a:pPr>
            <a:r>
              <a:rPr lang="en-US" sz="2400" dirty="0"/>
              <a:t>	for (</a:t>
            </a:r>
            <a:r>
              <a:rPr lang="en-US" sz="2400" dirty="0" err="1"/>
              <a:t>int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= 0; </a:t>
            </a:r>
            <a:r>
              <a:rPr lang="en-US" sz="2400" dirty="0" err="1"/>
              <a:t>i</a:t>
            </a:r>
            <a:r>
              <a:rPr lang="en-US" sz="2400" dirty="0"/>
              <a:t> &lt; N; </a:t>
            </a:r>
            <a:r>
              <a:rPr lang="en-US" sz="2400" dirty="0" err="1"/>
              <a:t>i</a:t>
            </a:r>
            <a:r>
              <a:rPr lang="en-US" sz="2400" dirty="0"/>
              <a:t>++) {</a:t>
            </a:r>
          </a:p>
          <a:p>
            <a:pPr marL="0" indent="0">
              <a:buNone/>
            </a:pPr>
            <a:r>
              <a:rPr lang="en-US" sz="2400" dirty="0"/>
              <a:t>		</a:t>
            </a:r>
            <a:r>
              <a:rPr lang="en-US" sz="2400" dirty="0" err="1">
                <a:solidFill>
                  <a:srgbClr val="FF0000"/>
                </a:solidFill>
              </a:rPr>
              <a:t>updateAppWidget</a:t>
            </a:r>
            <a:r>
              <a:rPr lang="en-US" sz="2400" dirty="0"/>
              <a:t>(context, </a:t>
            </a:r>
            <a:r>
              <a:rPr lang="en-US" sz="2400" dirty="0" err="1"/>
              <a:t>appWidgetManager</a:t>
            </a:r>
            <a:r>
              <a:rPr lang="en-US" sz="2400" dirty="0"/>
              <a:t>, </a:t>
            </a:r>
            <a:r>
              <a:rPr lang="en-US" sz="2400" dirty="0" err="1"/>
              <a:t>appWidgetIds</a:t>
            </a:r>
            <a:r>
              <a:rPr lang="en-US" sz="2400" dirty="0"/>
              <a:t>[</a:t>
            </a:r>
            <a:r>
              <a:rPr lang="en-US" sz="2400" dirty="0" err="1"/>
              <a:t>i</a:t>
            </a:r>
            <a:r>
              <a:rPr lang="en-US" sz="2400" dirty="0"/>
              <a:t>]);</a:t>
            </a:r>
          </a:p>
          <a:p>
            <a:pPr marL="0" indent="0">
              <a:buNone/>
            </a:pPr>
            <a:r>
              <a:rPr lang="en-US" sz="2400" dirty="0"/>
              <a:t>	}</a:t>
            </a:r>
          </a:p>
          <a:p>
            <a:pPr marL="0" indent="0">
              <a:buNone/>
            </a:pPr>
            <a:r>
              <a:rPr lang="en-US" sz="2400" dirty="0"/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164622" y="6093163"/>
            <a:ext cx="5100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The real work to update the widget is in this method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flipH="1" flipV="1">
            <a:off x="4038600" y="5075814"/>
            <a:ext cx="457200" cy="92606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21218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AppWidgetProvider</a:t>
            </a:r>
            <a:r>
              <a:rPr lang="en-US" dirty="0"/>
              <a:t> (3)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err="1"/>
              <a:t>updateAppWidget</a:t>
            </a:r>
            <a:r>
              <a:rPr lang="en-US" dirty="0"/>
              <a:t>( …) {</a:t>
            </a:r>
          </a:p>
          <a:p>
            <a:pPr marL="0" indent="0">
              <a:buNone/>
            </a:pPr>
            <a:r>
              <a:rPr lang="en-US" dirty="0"/>
              <a:t>   </a:t>
            </a:r>
            <a:r>
              <a:rPr lang="en-US" dirty="0" err="1"/>
              <a:t>int</a:t>
            </a:r>
            <a:r>
              <a:rPr lang="en-US" dirty="0"/>
              <a:t> number = … get a random number</a:t>
            </a:r>
          </a:p>
          <a:p>
            <a:r>
              <a:rPr lang="en-US" dirty="0"/>
              <a:t>Construct the </a:t>
            </a:r>
            <a:r>
              <a:rPr lang="en-US" dirty="0" err="1"/>
              <a:t>RemoteViews</a:t>
            </a:r>
            <a:r>
              <a:rPr lang="en-US" dirty="0"/>
              <a:t> object, which the access we have to views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/>
              <a:t>RemoteViews</a:t>
            </a:r>
            <a:r>
              <a:rPr lang="en-US" dirty="0"/>
              <a:t> </a:t>
            </a:r>
            <a:r>
              <a:rPr lang="en-US" dirty="0" err="1"/>
              <a:t>remoteViews</a:t>
            </a:r>
            <a:r>
              <a:rPr lang="en-US" dirty="0"/>
              <a:t> = new </a:t>
            </a:r>
            <a:r>
              <a:rPr lang="en-US" dirty="0" err="1"/>
              <a:t>RemoteViews</a:t>
            </a:r>
            <a:r>
              <a:rPr lang="en-US" dirty="0"/>
              <a:t>(</a:t>
            </a:r>
            <a:r>
              <a:rPr lang="en-US" dirty="0" err="1"/>
              <a:t>context.getPackageName</a:t>
            </a:r>
            <a:r>
              <a:rPr lang="en-US" dirty="0"/>
              <a:t>(), </a:t>
            </a:r>
            <a:r>
              <a:rPr lang="en-US" dirty="0" err="1"/>
              <a:t>R.layout.</a:t>
            </a:r>
            <a:r>
              <a:rPr lang="en-US" dirty="0" err="1">
                <a:solidFill>
                  <a:srgbClr val="FF0000"/>
                </a:solidFill>
              </a:rPr>
              <a:t>examplewidget</a:t>
            </a:r>
            <a:r>
              <a:rPr lang="en-US" dirty="0"/>
              <a:t>);</a:t>
            </a:r>
          </a:p>
          <a:p>
            <a:r>
              <a:rPr lang="en-US" dirty="0"/>
              <a:t>Set the text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/>
              <a:t>remoteViews.setTextViewText</a:t>
            </a:r>
            <a:r>
              <a:rPr lang="en-US" dirty="0"/>
              <a:t>(</a:t>
            </a:r>
            <a:r>
              <a:rPr lang="en-US" dirty="0" err="1">
                <a:solidFill>
                  <a:srgbClr val="FF0000"/>
                </a:solidFill>
              </a:rPr>
              <a:t>R.id.update</a:t>
            </a:r>
            <a:r>
              <a:rPr lang="en-US" dirty="0"/>
              <a:t>, </a:t>
            </a:r>
            <a:r>
              <a:rPr lang="en-US" dirty="0" err="1"/>
              <a:t>String.valueOf</a:t>
            </a:r>
            <a:r>
              <a:rPr lang="en-US" dirty="0"/>
              <a:t>(number));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543800" y="5662396"/>
            <a:ext cx="37825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The layout we are using for the widget</a:t>
            </a:r>
          </a:p>
          <a:p>
            <a:r>
              <a:rPr lang="en-US" dirty="0"/>
              <a:t> And this </a:t>
            </a:r>
            <a:r>
              <a:rPr lang="en-US" dirty="0" err="1"/>
              <a:t>textview</a:t>
            </a:r>
            <a:r>
              <a:rPr lang="en-US" dirty="0"/>
              <a:t> </a:t>
            </a:r>
          </a:p>
        </p:txBody>
      </p:sp>
      <p:cxnSp>
        <p:nvCxnSpPr>
          <p:cNvPr id="9" name="Straight Arrow Connector 8"/>
          <p:cNvCxnSpPr>
            <a:stCxn id="7" idx="0"/>
          </p:cNvCxnSpPr>
          <p:nvPr/>
        </p:nvCxnSpPr>
        <p:spPr>
          <a:xfrm flipV="1">
            <a:off x="9435087" y="4343400"/>
            <a:ext cx="242313" cy="1318996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 flipV="1">
            <a:off x="6705601" y="5479834"/>
            <a:ext cx="990599" cy="64633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85650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AppWidgetProvider</a:t>
            </a:r>
            <a:r>
              <a:rPr lang="en-US" dirty="0"/>
              <a:t> (4)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Now we register the “click” listener via an intent</a:t>
            </a:r>
          </a:p>
          <a:p>
            <a:pPr marL="0" indent="0">
              <a:buNone/>
            </a:pPr>
            <a:r>
              <a:rPr lang="en-US" dirty="0"/>
              <a:t>Intent </a:t>
            </a:r>
            <a:r>
              <a:rPr lang="en-US" dirty="0" err="1"/>
              <a:t>intent</a:t>
            </a:r>
            <a:r>
              <a:rPr lang="en-US" dirty="0"/>
              <a:t> = new Intent(context, </a:t>
            </a:r>
            <a:r>
              <a:rPr lang="en-US" dirty="0" err="1"/>
              <a:t>ExampleProvider.class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 err="1"/>
              <a:t>intent.setAction</a:t>
            </a:r>
            <a:r>
              <a:rPr lang="en-US" dirty="0"/>
              <a:t>(</a:t>
            </a:r>
            <a:r>
              <a:rPr lang="en-US" dirty="0" err="1"/>
              <a:t>AppWidgetManager.ACTION_APPWIDGET_UPDATE</a:t>
            </a:r>
            <a:r>
              <a:rPr lang="en-US" dirty="0"/>
              <a:t>);</a:t>
            </a:r>
          </a:p>
          <a:p>
            <a:r>
              <a:rPr lang="en-US" dirty="0"/>
              <a:t>We need the widget ID in the intent</a:t>
            </a:r>
          </a:p>
          <a:p>
            <a:pPr marL="0" indent="0">
              <a:buNone/>
            </a:pPr>
            <a:r>
              <a:rPr lang="en-US" dirty="0" err="1"/>
              <a:t>int</a:t>
            </a:r>
            <a:r>
              <a:rPr lang="en-US" dirty="0"/>
              <a:t>[] ids = {</a:t>
            </a:r>
            <a:r>
              <a:rPr lang="en-US" dirty="0" err="1"/>
              <a:t>appWidgetId</a:t>
            </a:r>
            <a:r>
              <a:rPr lang="en-US" dirty="0"/>
              <a:t>};</a:t>
            </a:r>
          </a:p>
          <a:p>
            <a:pPr marL="0" indent="0">
              <a:buNone/>
            </a:pPr>
            <a:r>
              <a:rPr lang="en-US" dirty="0" err="1"/>
              <a:t>intent.putExtra</a:t>
            </a:r>
            <a:r>
              <a:rPr lang="en-US" dirty="0"/>
              <a:t>(</a:t>
            </a:r>
            <a:r>
              <a:rPr lang="en-US" dirty="0" err="1"/>
              <a:t>AppWidgetManager.EXTRA_APPWIDGET_IDS</a:t>
            </a:r>
            <a:r>
              <a:rPr lang="en-US" dirty="0"/>
              <a:t>, ids);</a:t>
            </a:r>
          </a:p>
          <a:p>
            <a:r>
              <a:rPr lang="en-US" dirty="0"/>
              <a:t>And it needs a </a:t>
            </a:r>
            <a:r>
              <a:rPr lang="en-US" dirty="0" err="1"/>
              <a:t>pendingintent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err="1"/>
              <a:t>PendingIntent</a:t>
            </a:r>
            <a:r>
              <a:rPr lang="en-US" dirty="0"/>
              <a:t> </a:t>
            </a:r>
            <a:r>
              <a:rPr lang="en-US" dirty="0" err="1"/>
              <a:t>pendingIntent</a:t>
            </a:r>
            <a:r>
              <a:rPr lang="en-US" dirty="0"/>
              <a:t> = </a:t>
            </a:r>
            <a:r>
              <a:rPr lang="en-US" dirty="0" err="1"/>
              <a:t>PendingIntent.getBroadcast</a:t>
            </a:r>
            <a:r>
              <a:rPr lang="en-US" dirty="0"/>
              <a:t>(context, </a:t>
            </a:r>
            <a:r>
              <a:rPr lang="en-US" dirty="0" err="1"/>
              <a:t>appWidgetId</a:t>
            </a:r>
            <a:r>
              <a:rPr lang="en-US" dirty="0"/>
              <a:t>, intent, </a:t>
            </a:r>
            <a:r>
              <a:rPr lang="en-US" dirty="0" err="1"/>
              <a:t>PendingIntent.FLAG_UPDATE_CURRENT</a:t>
            </a:r>
            <a:r>
              <a:rPr lang="en-US" dirty="0"/>
              <a:t>);</a:t>
            </a:r>
          </a:p>
          <a:p>
            <a:r>
              <a:rPr lang="en-US" dirty="0"/>
              <a:t>And set it to the view we want to “click” listener for (the </a:t>
            </a:r>
            <a:r>
              <a:rPr lang="en-US" dirty="0" err="1"/>
              <a:t>TextView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 err="1"/>
              <a:t>remoteViews.setOnClickPendingIntent</a:t>
            </a:r>
            <a:r>
              <a:rPr lang="en-US" dirty="0"/>
              <a:t>(</a:t>
            </a:r>
            <a:r>
              <a:rPr lang="en-US" dirty="0" err="1">
                <a:solidFill>
                  <a:srgbClr val="FF0000"/>
                </a:solidFill>
              </a:rPr>
              <a:t>R.id.update</a:t>
            </a:r>
            <a:r>
              <a:rPr lang="en-US" dirty="0"/>
              <a:t>, </a:t>
            </a:r>
            <a:r>
              <a:rPr lang="en-US" dirty="0" err="1"/>
              <a:t>pendingIntent</a:t>
            </a:r>
            <a:r>
              <a:rPr lang="en-US" dirty="0"/>
              <a:t>);</a:t>
            </a:r>
          </a:p>
          <a:p>
            <a:r>
              <a:rPr lang="en-US" dirty="0"/>
              <a:t>Lastly  instruct the widget manager to update the widget</a:t>
            </a:r>
          </a:p>
          <a:p>
            <a:pPr marL="0" indent="0">
              <a:buNone/>
            </a:pPr>
            <a:r>
              <a:rPr lang="en-US" dirty="0" err="1"/>
              <a:t>appWidgetManager.updateAppWidget</a:t>
            </a:r>
            <a:r>
              <a:rPr lang="en-US" dirty="0"/>
              <a:t>(</a:t>
            </a:r>
            <a:r>
              <a:rPr lang="en-US" dirty="0" err="1"/>
              <a:t>appWidgetId</a:t>
            </a:r>
            <a:r>
              <a:rPr lang="en-US" dirty="0"/>
              <a:t>, </a:t>
            </a:r>
            <a:r>
              <a:rPr lang="en-US" dirty="0" err="1"/>
              <a:t>remoteViews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741212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“… get a random number”  is using the shared preferences to load the max number for the random next </a:t>
            </a:r>
            <a:r>
              <a:rPr lang="en-US" dirty="0" err="1"/>
              <a:t>int</a:t>
            </a:r>
            <a:r>
              <a:rPr lang="en-US" dirty="0"/>
              <a:t> method.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As note, If you say new -&gt;provider and include a </a:t>
            </a:r>
            <a:r>
              <a:rPr lang="en-US" dirty="0" err="1"/>
              <a:t>configActivity</a:t>
            </a:r>
            <a:r>
              <a:rPr lang="en-US" dirty="0"/>
              <a:t>, it will provide you a lot of the template code, including the shared preferences as well.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80881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 Widgets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App Widgets are miniature application views that can be embedded in other applications (such as the Home screen and lock screen) and receive periodic updates. </a:t>
            </a:r>
          </a:p>
          <a:p>
            <a:r>
              <a:rPr lang="en-US" dirty="0"/>
              <a:t>These views are referred to as App Widgets in the user interface, and you can publish one with an App Widget provider. </a:t>
            </a:r>
          </a:p>
          <a:p>
            <a:r>
              <a:rPr lang="en-US" dirty="0"/>
              <a:t>An application component that is able to hold other App Widgets is called an App Widget host. </a:t>
            </a:r>
          </a:p>
          <a:p>
            <a:r>
              <a:rPr lang="en-US" dirty="0"/>
              <a:t>Example: Music App Widget.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5715000"/>
            <a:ext cx="3200400" cy="8075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799712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Config</a:t>
            </a:r>
            <a:r>
              <a:rPr lang="en-US" dirty="0"/>
              <a:t> activity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 activity that is launched at the time the widget is put on the </a:t>
            </a:r>
            <a:r>
              <a:rPr lang="en-US" dirty="0" err="1"/>
              <a:t>homescreen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It’s intended to configure the widget.</a:t>
            </a:r>
          </a:p>
          <a:p>
            <a:pPr lvl="1"/>
            <a:r>
              <a:rPr lang="en-US" dirty="0"/>
              <a:t>This is a normal activity with one exception</a:t>
            </a:r>
          </a:p>
          <a:p>
            <a:pPr lvl="2"/>
            <a:r>
              <a:rPr lang="en-US" dirty="0"/>
              <a:t>It must use </a:t>
            </a:r>
            <a:r>
              <a:rPr lang="en-US" dirty="0" err="1"/>
              <a:t>setResult</a:t>
            </a:r>
            <a:r>
              <a:rPr lang="en-US" dirty="0"/>
              <a:t>(RESULT_OK, intent) and finish() or the widget will not be installed on the </a:t>
            </a:r>
            <a:r>
              <a:rPr lang="en-US" dirty="0" err="1"/>
              <a:t>homescreen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In the </a:t>
            </a:r>
            <a:r>
              <a:rPr lang="en-US" dirty="0" err="1"/>
              <a:t>AppWidgetProviderInfo</a:t>
            </a:r>
            <a:r>
              <a:rPr lang="en-US" dirty="0"/>
              <a:t> the following line is needed:</a:t>
            </a:r>
          </a:p>
          <a:p>
            <a:pPr lvl="3"/>
            <a:r>
              <a:rPr lang="en-US" dirty="0" err="1"/>
              <a:t>android:configure</a:t>
            </a:r>
            <a:r>
              <a:rPr lang="en-US" dirty="0"/>
              <a:t>="edu.cs4730.widgetdemo.exampleConfActivity" </a:t>
            </a:r>
          </a:p>
          <a:p>
            <a:pPr lvl="1"/>
            <a:r>
              <a:rPr lang="en-US" dirty="0"/>
              <a:t>Again, if you have studio do this for you, it will setup everything including the accept button.</a:t>
            </a:r>
          </a:p>
        </p:txBody>
      </p:sp>
    </p:spTree>
    <p:extLst>
      <p:ext uri="{BB962C8B-B14F-4D97-AF65-F5344CB8AC3E}">
        <p14:creationId xmlns:p14="http://schemas.microsoft.com/office/powerpoint/2010/main" val="7783866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widgetDemo</a:t>
            </a:r>
            <a:r>
              <a:rPr lang="en-US" dirty="0"/>
              <a:t> and widgetDemo2</a:t>
            </a:r>
          </a:p>
          <a:p>
            <a:pPr lvl="1"/>
            <a:r>
              <a:rPr lang="en-US" dirty="0"/>
              <a:t>Both example does the same thing. </a:t>
            </a:r>
          </a:p>
          <a:p>
            <a:pPr lvl="2"/>
            <a:r>
              <a:rPr lang="en-US" dirty="0" err="1"/>
              <a:t>widgetDemo</a:t>
            </a:r>
            <a:r>
              <a:rPr lang="en-US" dirty="0"/>
              <a:t> was created via studio, so it fits the templates</a:t>
            </a:r>
          </a:p>
          <a:p>
            <a:pPr lvl="3"/>
            <a:r>
              <a:rPr lang="en-US" dirty="0"/>
              <a:t>I used this code as the example in the lecture.</a:t>
            </a:r>
          </a:p>
          <a:p>
            <a:pPr lvl="2"/>
            <a:r>
              <a:rPr lang="en-US" dirty="0"/>
              <a:t>widgetDemo2 is older and doesn’t use the studio template.</a:t>
            </a:r>
          </a:p>
          <a:p>
            <a:pPr lvl="1"/>
            <a:r>
              <a:rPr lang="en-US" dirty="0"/>
              <a:t>Both use a shared preference widget max random number and each widget on the </a:t>
            </a:r>
            <a:r>
              <a:rPr lang="en-US" dirty="0" err="1"/>
              <a:t>homescreen</a:t>
            </a:r>
            <a:r>
              <a:rPr lang="en-US" dirty="0"/>
              <a:t> is configured separately (</a:t>
            </a:r>
            <a:r>
              <a:rPr lang="en-US" dirty="0" err="1"/>
              <a:t>ie</a:t>
            </a:r>
            <a:r>
              <a:rPr lang="en-US" dirty="0"/>
              <a:t> each has it own preference)</a:t>
            </a:r>
          </a:p>
          <a:p>
            <a:pPr lvl="1"/>
            <a:r>
              <a:rPr lang="en-US" dirty="0"/>
              <a:t>widgetDemo2 maybe easier to follow how the preferences are done.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52771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widgetDemo3</a:t>
            </a:r>
          </a:p>
          <a:p>
            <a:pPr lvl="1"/>
            <a:r>
              <a:rPr lang="en-US" dirty="0"/>
              <a:t>Add a second </a:t>
            </a:r>
            <a:r>
              <a:rPr lang="en-US" dirty="0" err="1"/>
              <a:t>textview</a:t>
            </a:r>
            <a:r>
              <a:rPr lang="en-US" dirty="0"/>
              <a:t> that allows the user to launch the configure activity and change the max value.</a:t>
            </a:r>
          </a:p>
          <a:p>
            <a:pPr lvl="1"/>
            <a:r>
              <a:rPr lang="en-US" dirty="0"/>
              <a:t>It creates a second intent and </a:t>
            </a:r>
            <a:r>
              <a:rPr lang="en-US" dirty="0" err="1"/>
              <a:t>pendingintent</a:t>
            </a:r>
            <a:r>
              <a:rPr lang="en-US" dirty="0"/>
              <a:t> and sets the </a:t>
            </a:r>
            <a:r>
              <a:rPr lang="en-US" dirty="0" err="1"/>
              <a:t>onclickpendingintent</a:t>
            </a:r>
            <a:r>
              <a:rPr lang="en-US" dirty="0"/>
              <a:t> to the second </a:t>
            </a:r>
            <a:r>
              <a:rPr lang="en-US" dirty="0" err="1"/>
              <a:t>textview</a:t>
            </a:r>
            <a:r>
              <a:rPr lang="en-US" dirty="0"/>
              <a:t>.</a:t>
            </a:r>
          </a:p>
          <a:p>
            <a:pPr lvl="2"/>
            <a:r>
              <a:rPr lang="en-US" dirty="0"/>
              <a:t>This intent is not a broadcast, instead it’s an activity intent.</a:t>
            </a:r>
          </a:p>
        </p:txBody>
      </p:sp>
    </p:spTree>
    <p:extLst>
      <p:ext uri="{BB962C8B-B14F-4D97-AF65-F5344CB8AC3E}">
        <p14:creationId xmlns:p14="http://schemas.microsoft.com/office/powerpoint/2010/main" val="332932117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“Buttons” and more 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Since we don’t just want to update the widget, instead, we want to trigger other events.</a:t>
            </a:r>
          </a:p>
          <a:p>
            <a:r>
              <a:rPr lang="en-US" dirty="0"/>
              <a:t>You need to override </a:t>
            </a:r>
            <a:r>
              <a:rPr lang="en-US" dirty="0" err="1"/>
              <a:t>onReceive</a:t>
            </a:r>
            <a:r>
              <a:rPr lang="en-US" dirty="0"/>
              <a:t>(…)</a:t>
            </a:r>
          </a:p>
          <a:p>
            <a:pPr lvl="1"/>
            <a:r>
              <a:rPr lang="en-US" dirty="0"/>
              <a:t>So you can catch the other events</a:t>
            </a:r>
          </a:p>
          <a:p>
            <a:r>
              <a:rPr lang="en-US" dirty="0"/>
              <a:t>Then setup an intent with an event for each “button” in the </a:t>
            </a:r>
            <a:r>
              <a:rPr lang="en-US" dirty="0" err="1"/>
              <a:t>updateappWidget</a:t>
            </a:r>
            <a:endParaRPr lang="en-US" dirty="0"/>
          </a:p>
          <a:p>
            <a:pPr lvl="1"/>
            <a:r>
              <a:rPr lang="en-US" dirty="0"/>
              <a:t>Still uses </a:t>
            </a:r>
            <a:r>
              <a:rPr lang="en-US" dirty="0" err="1"/>
              <a:t>setOnClickPendingIntent</a:t>
            </a:r>
            <a:r>
              <a:rPr lang="en-US" dirty="0"/>
              <a:t>(…)</a:t>
            </a:r>
          </a:p>
          <a:p>
            <a:pPr lvl="2"/>
            <a:r>
              <a:rPr lang="en-US" dirty="0"/>
              <a:t>Note, as with the last example, it doesn’t have to be a button.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387142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code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Setup the events names, for the </a:t>
            </a:r>
            <a:r>
              <a:rPr lang="en-US" dirty="0" err="1"/>
              <a:t>OnReceive</a:t>
            </a:r>
            <a:r>
              <a:rPr lang="en-US" dirty="0"/>
              <a:t>(…)</a:t>
            </a:r>
          </a:p>
          <a:p>
            <a:pPr marL="0" indent="0">
              <a:buNone/>
            </a:pPr>
            <a:r>
              <a:rPr lang="en-US" dirty="0"/>
              <a:t>private static final String ButtonClick1 = "ButtonClickTag1";</a:t>
            </a:r>
          </a:p>
          <a:p>
            <a:pPr marL="0" indent="0">
              <a:buNone/>
            </a:pPr>
            <a:r>
              <a:rPr lang="en-US" dirty="0"/>
              <a:t>private static final String ButtonClick2 = "ButtonClickTag2";</a:t>
            </a:r>
          </a:p>
          <a:p>
            <a:pPr marL="0" indent="0">
              <a:buNone/>
            </a:pPr>
            <a:r>
              <a:rPr lang="en-US" dirty="0"/>
              <a:t>private static final String </a:t>
            </a:r>
            <a:r>
              <a:rPr lang="en-US" dirty="0" err="1"/>
              <a:t>TextClick</a:t>
            </a:r>
            <a:r>
              <a:rPr lang="en-US" dirty="0"/>
              <a:t> = "TextClickTag1";</a:t>
            </a:r>
          </a:p>
          <a:p>
            <a:r>
              <a:rPr lang="en-US" dirty="0"/>
              <a:t> in </a:t>
            </a:r>
            <a:r>
              <a:rPr lang="en-US" dirty="0" err="1"/>
              <a:t>updateAppWidget</a:t>
            </a:r>
            <a:r>
              <a:rPr lang="en-US" dirty="0"/>
              <a:t>(…)</a:t>
            </a:r>
          </a:p>
          <a:p>
            <a:r>
              <a:rPr lang="en-US" dirty="0"/>
              <a:t>setup actions for the two buttons and </a:t>
            </a:r>
            <a:r>
              <a:rPr lang="en-US" dirty="0" err="1"/>
              <a:t>textview</a:t>
            </a:r>
            <a:r>
              <a:rPr lang="en-US" dirty="0"/>
              <a:t> as too.</a:t>
            </a:r>
          </a:p>
          <a:p>
            <a:pPr marL="0" indent="0">
              <a:buNone/>
            </a:pPr>
            <a:r>
              <a:rPr lang="en-US" dirty="0" err="1"/>
              <a:t>remoteViews.setOnClickPendingIntent</a:t>
            </a:r>
            <a:r>
              <a:rPr lang="en-US" dirty="0"/>
              <a:t>(</a:t>
            </a:r>
            <a:r>
              <a:rPr lang="en-US" dirty="0" err="1"/>
              <a:t>R.id.button</a:t>
            </a:r>
            <a:r>
              <a:rPr lang="en-US" dirty="0"/>
              <a:t>, </a:t>
            </a:r>
            <a:r>
              <a:rPr lang="en-US" dirty="0" err="1"/>
              <a:t>getPendingSelfIntent</a:t>
            </a:r>
            <a:r>
              <a:rPr lang="en-US" dirty="0"/>
              <a:t>(context, ButtonClick1, </a:t>
            </a:r>
            <a:r>
              <a:rPr lang="en-US" dirty="0" err="1"/>
              <a:t>appWidgetId</a:t>
            </a:r>
            <a:r>
              <a:rPr lang="en-US" dirty="0"/>
              <a:t>));</a:t>
            </a:r>
          </a:p>
          <a:p>
            <a:pPr marL="0" indent="0">
              <a:buNone/>
            </a:pPr>
            <a:r>
              <a:rPr lang="en-US" dirty="0" err="1"/>
              <a:t>remoteViews.setOnClickPendingIntent</a:t>
            </a:r>
            <a:r>
              <a:rPr lang="en-US" dirty="0"/>
              <a:t>(R.id.button2, </a:t>
            </a:r>
            <a:r>
              <a:rPr lang="en-US" dirty="0" err="1"/>
              <a:t>getPendingSelfIntent</a:t>
            </a:r>
            <a:r>
              <a:rPr lang="en-US" dirty="0"/>
              <a:t>(context, ButtonClick2, </a:t>
            </a:r>
            <a:r>
              <a:rPr lang="en-US" dirty="0" err="1"/>
              <a:t>appWidgetId</a:t>
            </a:r>
            <a:r>
              <a:rPr lang="en-US" dirty="0"/>
              <a:t>));</a:t>
            </a:r>
          </a:p>
          <a:p>
            <a:pPr marL="0" indent="0">
              <a:buNone/>
            </a:pPr>
            <a:r>
              <a:rPr lang="en-US" dirty="0" err="1"/>
              <a:t>remoteViews.setOnClickPendingIntent</a:t>
            </a:r>
            <a:r>
              <a:rPr lang="en-US" dirty="0"/>
              <a:t>(</a:t>
            </a:r>
            <a:r>
              <a:rPr lang="en-US" dirty="0" err="1"/>
              <a:t>R.id.appwidget_text</a:t>
            </a:r>
            <a:r>
              <a:rPr lang="en-US" dirty="0"/>
              <a:t>, </a:t>
            </a:r>
            <a:r>
              <a:rPr lang="en-US" dirty="0" err="1"/>
              <a:t>getPendingSelfIntent</a:t>
            </a:r>
            <a:r>
              <a:rPr lang="en-US" dirty="0"/>
              <a:t>(context, </a:t>
            </a:r>
            <a:r>
              <a:rPr lang="en-US" dirty="0" err="1"/>
              <a:t>TextClick</a:t>
            </a:r>
            <a:r>
              <a:rPr lang="en-US" dirty="0"/>
              <a:t>, </a:t>
            </a:r>
            <a:r>
              <a:rPr lang="en-US" dirty="0" err="1"/>
              <a:t>appWidgetId</a:t>
            </a:r>
            <a:r>
              <a:rPr lang="en-US" dirty="0"/>
              <a:t>));</a:t>
            </a:r>
          </a:p>
          <a:p>
            <a:pPr lvl="1"/>
            <a:r>
              <a:rPr lang="en-US" dirty="0" err="1"/>
              <a:t>getPendingSelfIntent</a:t>
            </a:r>
            <a:r>
              <a:rPr lang="en-US" dirty="0"/>
              <a:t> is a method to create the </a:t>
            </a:r>
            <a:r>
              <a:rPr lang="en-US" dirty="0" err="1"/>
              <a:t>pendingIntent</a:t>
            </a:r>
            <a:r>
              <a:rPr lang="en-US" dirty="0"/>
              <a:t> quickly</a:t>
            </a:r>
          </a:p>
          <a:p>
            <a:r>
              <a:rPr lang="en-US" dirty="0"/>
              <a:t>Lastly setup </a:t>
            </a:r>
            <a:r>
              <a:rPr lang="en-US" dirty="0" err="1"/>
              <a:t>OnReceive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347982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code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Now setup the </a:t>
            </a:r>
            <a:r>
              <a:rPr lang="en-US" dirty="0" err="1"/>
              <a:t>OnReceive</a:t>
            </a:r>
            <a:r>
              <a:rPr lang="en-US" dirty="0"/>
              <a:t> to deal the events.</a:t>
            </a:r>
          </a:p>
          <a:p>
            <a:pPr marL="0" indent="0">
              <a:buNone/>
            </a:pPr>
            <a:r>
              <a:rPr lang="en-US" dirty="0"/>
              <a:t>public void </a:t>
            </a:r>
            <a:r>
              <a:rPr lang="en-US" dirty="0" err="1"/>
              <a:t>onReceive</a:t>
            </a:r>
            <a:r>
              <a:rPr lang="en-US" dirty="0"/>
              <a:t>(Context </a:t>
            </a:r>
            <a:r>
              <a:rPr lang="en-US" dirty="0" err="1"/>
              <a:t>context</a:t>
            </a:r>
            <a:r>
              <a:rPr lang="en-US" dirty="0"/>
              <a:t>, Intent intent) {</a:t>
            </a:r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/>
              <a:t>super.onReceive</a:t>
            </a:r>
            <a:r>
              <a:rPr lang="en-US" dirty="0"/>
              <a:t>(context, intent);</a:t>
            </a:r>
          </a:p>
          <a:p>
            <a:pPr lvl="1"/>
            <a:r>
              <a:rPr lang="en-US" dirty="0"/>
              <a:t>The </a:t>
            </a:r>
            <a:r>
              <a:rPr lang="en-US" dirty="0" err="1"/>
              <a:t>super.onReceive</a:t>
            </a:r>
            <a:r>
              <a:rPr lang="en-US" dirty="0"/>
              <a:t> is required, or the widget will not work.</a:t>
            </a:r>
          </a:p>
          <a:p>
            <a:pPr marL="457200" lvl="1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if (ButtonClick1.equals(</a:t>
            </a:r>
            <a:r>
              <a:rPr lang="en-US" dirty="0" err="1"/>
              <a:t>intent.getAction</a:t>
            </a:r>
            <a:r>
              <a:rPr lang="en-US" dirty="0"/>
              <a:t>())) {</a:t>
            </a:r>
          </a:p>
          <a:p>
            <a:pPr lvl="1"/>
            <a:r>
              <a:rPr lang="en-US" dirty="0"/>
              <a:t>Do something for button 1</a:t>
            </a:r>
          </a:p>
          <a:p>
            <a:pPr marL="0" indent="0">
              <a:buNone/>
            </a:pPr>
            <a:r>
              <a:rPr lang="en-US" dirty="0"/>
              <a:t>   } else if (ButtonClick2.equals(</a:t>
            </a:r>
            <a:r>
              <a:rPr lang="en-US" dirty="0" err="1"/>
              <a:t>intent.getAction</a:t>
            </a:r>
            <a:r>
              <a:rPr lang="en-US" dirty="0"/>
              <a:t>())) {</a:t>
            </a:r>
          </a:p>
          <a:p>
            <a:pPr lvl="1"/>
            <a:r>
              <a:rPr lang="en-US" dirty="0"/>
              <a:t>Do something for button 2</a:t>
            </a:r>
          </a:p>
          <a:p>
            <a:pPr marL="0" indent="0">
              <a:buNone/>
            </a:pPr>
            <a:r>
              <a:rPr lang="en-US" dirty="0"/>
              <a:t>   } else if (</a:t>
            </a:r>
            <a:r>
              <a:rPr lang="en-US" dirty="0" err="1"/>
              <a:t>TextClick.equals</a:t>
            </a:r>
            <a:r>
              <a:rPr lang="en-US" dirty="0"/>
              <a:t>(</a:t>
            </a:r>
            <a:r>
              <a:rPr lang="en-US" dirty="0" err="1"/>
              <a:t>intent.getAction</a:t>
            </a:r>
            <a:r>
              <a:rPr lang="en-US" dirty="0"/>
              <a:t>())) {</a:t>
            </a:r>
          </a:p>
          <a:p>
            <a:pPr lvl="1"/>
            <a:r>
              <a:rPr lang="en-US" dirty="0"/>
              <a:t>Do something for the click on the </a:t>
            </a:r>
            <a:r>
              <a:rPr lang="en-US" dirty="0" err="1"/>
              <a:t>textview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}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r>
              <a:rPr lang="en-US" dirty="0"/>
              <a:t>The example code will toast for each one of them.</a:t>
            </a:r>
          </a:p>
        </p:txBody>
      </p:sp>
    </p:spTree>
    <p:extLst>
      <p:ext uri="{BB962C8B-B14F-4D97-AF65-F5344CB8AC3E}">
        <p14:creationId xmlns:p14="http://schemas.microsoft.com/office/powerpoint/2010/main" val="190282736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Demo code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widgetDemoButtons</a:t>
            </a:r>
            <a:endParaRPr lang="en-US" dirty="0"/>
          </a:p>
          <a:p>
            <a:pPr lvl="1"/>
            <a:r>
              <a:rPr lang="en-US" dirty="0"/>
              <a:t>Uses most of the code show before.</a:t>
            </a:r>
          </a:p>
          <a:p>
            <a:pPr lvl="1"/>
            <a:r>
              <a:rPr lang="en-US" dirty="0"/>
              <a:t>This is built from the basic template that studio provides and adds two buttons and a </a:t>
            </a:r>
            <a:r>
              <a:rPr lang="en-US" dirty="0" err="1"/>
              <a:t>textview</a:t>
            </a:r>
            <a:endParaRPr lang="en-US" dirty="0"/>
          </a:p>
          <a:p>
            <a:pPr lvl="1"/>
            <a:r>
              <a:rPr lang="en-US" dirty="0"/>
              <a:t>All three actions are toasts that you “clicked it”</a:t>
            </a:r>
          </a:p>
          <a:p>
            <a:pPr lvl="2"/>
            <a:r>
              <a:rPr lang="en-US" dirty="0"/>
              <a:t>The </a:t>
            </a:r>
            <a:r>
              <a:rPr lang="en-US" dirty="0" err="1"/>
              <a:t>textview</a:t>
            </a:r>
            <a:r>
              <a:rPr lang="en-US" dirty="0"/>
              <a:t> shows its name that get from the preferences.</a:t>
            </a:r>
          </a:p>
        </p:txBody>
      </p:sp>
    </p:spTree>
    <p:extLst>
      <p:ext uri="{BB962C8B-B14F-4D97-AF65-F5344CB8AC3E}">
        <p14:creationId xmlns:p14="http://schemas.microsoft.com/office/powerpoint/2010/main" val="402132460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9ABDD2-BA12-2446-3FDC-723AD9E933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Api 33 and Toasts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B84962-4C84-35E0-F8A7-F62840B575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Services have no UI/screen.  You may only be able to communicate (or debug) via </a:t>
            </a:r>
            <a:r>
              <a:rPr lang="en-US" dirty="0" err="1"/>
              <a:t>log.x</a:t>
            </a:r>
            <a:r>
              <a:rPr lang="en-US" dirty="0"/>
              <a:t>  and toasts.</a:t>
            </a:r>
          </a:p>
          <a:p>
            <a:endParaRPr lang="en-US" dirty="0"/>
          </a:p>
          <a:p>
            <a:r>
              <a:rPr lang="en-US" dirty="0"/>
              <a:t>Starting in API 33 (android 13), Toasts from the background are considered notifications, which are turned off by default.</a:t>
            </a:r>
          </a:p>
          <a:p>
            <a:pPr lvl="1"/>
            <a:r>
              <a:rPr lang="en-US" dirty="0"/>
              <a:t>androidmanifest.xml file</a:t>
            </a:r>
          </a:p>
          <a:p>
            <a:pPr lvl="2"/>
            <a:r>
              <a:rPr lang="en-US" dirty="0"/>
              <a:t>&lt;uses-permission </a:t>
            </a:r>
            <a:r>
              <a:rPr lang="en-US" dirty="0" err="1"/>
              <a:t>android:name</a:t>
            </a:r>
            <a:r>
              <a:rPr lang="en-US" dirty="0"/>
              <a:t>="</a:t>
            </a:r>
            <a:r>
              <a:rPr lang="en-US" dirty="0" err="1"/>
              <a:t>android.permission.POST_NOTIFICATIONS</a:t>
            </a:r>
            <a:r>
              <a:rPr lang="en-US" dirty="0"/>
              <a:t>"/&gt;</a:t>
            </a:r>
          </a:p>
          <a:p>
            <a:pPr lvl="1"/>
            <a:r>
              <a:rPr lang="en-US" dirty="0"/>
              <a:t>ask for permission like you would for all the other permissions in </a:t>
            </a:r>
            <a:r>
              <a:rPr lang="en-US"/>
              <a:t>an configuration activity</a:t>
            </a:r>
            <a:r>
              <a:rPr lang="en-US" dirty="0"/>
              <a:t>.  Can’t do it in the service.  You don’t need a channel like you do for actual notifications.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581038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Advanced widgets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Many widgets show information about email, events, calendars etc.</a:t>
            </a:r>
          </a:p>
          <a:p>
            <a:pPr lvl="1"/>
            <a:r>
              <a:rPr lang="en-US" dirty="0"/>
              <a:t>They connect to a content provider </a:t>
            </a:r>
          </a:p>
          <a:p>
            <a:pPr lvl="2"/>
            <a:r>
              <a:rPr lang="en-US" dirty="0"/>
              <a:t>and use loaders</a:t>
            </a:r>
          </a:p>
          <a:p>
            <a:pPr lvl="1"/>
            <a:r>
              <a:rPr lang="en-US" dirty="0"/>
              <a:t>They connect to the internet to provide information</a:t>
            </a:r>
          </a:p>
          <a:p>
            <a:pPr lvl="1"/>
            <a:r>
              <a:rPr lang="en-US" dirty="0"/>
              <a:t>They have an associated services that will update the widget </a:t>
            </a:r>
          </a:p>
          <a:p>
            <a:pPr lvl="2"/>
            <a:r>
              <a:rPr lang="en-US" dirty="0"/>
              <a:t>or send notifications if the widget is not in use</a:t>
            </a:r>
          </a:p>
          <a:p>
            <a:r>
              <a:rPr lang="en-US" dirty="0"/>
              <a:t>Lastly, this may also appear on the </a:t>
            </a:r>
            <a:r>
              <a:rPr lang="en-US" dirty="0" err="1"/>
              <a:t>lockscreen</a:t>
            </a:r>
            <a:r>
              <a:rPr lang="en-US" dirty="0"/>
              <a:t> as well.   Many “music players” like Pandora </a:t>
            </a:r>
            <a:r>
              <a:rPr lang="en-US"/>
              <a:t>and Google's </a:t>
            </a:r>
            <a:r>
              <a:rPr lang="en-US" dirty="0"/>
              <a:t>play music do this.</a:t>
            </a:r>
          </a:p>
        </p:txBody>
      </p:sp>
    </p:spTree>
    <p:extLst>
      <p:ext uri="{BB962C8B-B14F-4D97-AF65-F5344CB8AC3E}">
        <p14:creationId xmlns:p14="http://schemas.microsoft.com/office/powerpoint/2010/main" val="198804460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See the </a:t>
            </a:r>
            <a:r>
              <a:rPr lang="en-US" dirty="0" err="1"/>
              <a:t>github</a:t>
            </a:r>
            <a:r>
              <a:rPr lang="en-US" dirty="0"/>
              <a:t> for source code and more examples.</a:t>
            </a:r>
          </a:p>
          <a:p>
            <a:r>
              <a:rPr lang="en-US" dirty="0">
                <a:hlinkClick r:id="rId2"/>
              </a:rPr>
              <a:t>http://developer.android.com/guide/topics/appwidgets/index.html</a:t>
            </a:r>
            <a:r>
              <a:rPr lang="en-US" dirty="0"/>
              <a:t> </a:t>
            </a:r>
          </a:p>
          <a:p>
            <a:r>
              <a:rPr lang="en-US" dirty="0">
                <a:hlinkClick r:id="rId3"/>
              </a:rPr>
              <a:t>http://developer.android.com/guide/practices/ui_guidelines/widget_design.html</a:t>
            </a:r>
            <a:r>
              <a:rPr lang="en-US" dirty="0"/>
              <a:t> </a:t>
            </a:r>
          </a:p>
          <a:p>
            <a:r>
              <a:rPr lang="en-US" dirty="0"/>
              <a:t>Useful but get out of date as well</a:t>
            </a:r>
          </a:p>
          <a:p>
            <a:pPr lvl="1"/>
            <a:r>
              <a:rPr lang="en-US" dirty="0">
                <a:hlinkClick r:id="rId4"/>
              </a:rPr>
              <a:t>http://www.vogella.com/articles/AndroidWidgets/article.html</a:t>
            </a:r>
            <a:r>
              <a:rPr lang="en-US" dirty="0"/>
              <a:t> </a:t>
            </a:r>
          </a:p>
          <a:p>
            <a:pPr lvl="1"/>
            <a:r>
              <a:rPr lang="en-US" dirty="0">
                <a:hlinkClick r:id="rId5"/>
              </a:rPr>
              <a:t>http://code4reference.com/2012/07/android-widget-tutorial/</a:t>
            </a:r>
            <a:r>
              <a:rPr lang="en-US" dirty="0"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You need the following:</a:t>
            </a:r>
          </a:p>
          <a:p>
            <a:r>
              <a:rPr lang="en-US" dirty="0" err="1"/>
              <a:t>AppWidgetProviderInfo</a:t>
            </a:r>
            <a:r>
              <a:rPr lang="en-US" dirty="0"/>
              <a:t> object</a:t>
            </a:r>
          </a:p>
          <a:p>
            <a:pPr lvl="1"/>
            <a:r>
              <a:rPr lang="en-US" dirty="0"/>
              <a:t>Describes the metadata for an App Widget, such as the App Widget's layout, update frequency, and the </a:t>
            </a:r>
            <a:r>
              <a:rPr lang="en-US" dirty="0" err="1"/>
              <a:t>AppWidgetProvider</a:t>
            </a:r>
            <a:r>
              <a:rPr lang="en-US" dirty="0"/>
              <a:t> class.  Defined in XML.</a:t>
            </a:r>
          </a:p>
          <a:p>
            <a:r>
              <a:rPr lang="en-US" dirty="0"/>
              <a:t>View layout</a:t>
            </a:r>
          </a:p>
          <a:p>
            <a:pPr lvl="1"/>
            <a:r>
              <a:rPr lang="en-US" dirty="0"/>
              <a:t>Defines the initial layout for the App Widget, defined in XML</a:t>
            </a:r>
          </a:p>
          <a:p>
            <a:r>
              <a:rPr lang="en-US" dirty="0" err="1"/>
              <a:t>AppWidgetProvider</a:t>
            </a:r>
            <a:r>
              <a:rPr lang="en-US" dirty="0"/>
              <a:t> class implementation</a:t>
            </a:r>
          </a:p>
          <a:p>
            <a:pPr lvl="1"/>
            <a:r>
              <a:rPr lang="en-US" dirty="0"/>
              <a:t>Defines the basic methods that allow you to programmatically interface with the App Widget, based on broadcast events. </a:t>
            </a:r>
          </a:p>
          <a:p>
            <a:pPr lvl="3"/>
            <a:r>
              <a:rPr lang="en-US" dirty="0"/>
              <a:t>This is a </a:t>
            </a:r>
            <a:r>
              <a:rPr lang="en-US" dirty="0" err="1"/>
              <a:t>BroadcastReceiver</a:t>
            </a:r>
            <a:r>
              <a:rPr lang="en-US" dirty="0"/>
              <a:t>.</a:t>
            </a:r>
          </a:p>
          <a:p>
            <a:r>
              <a:rPr lang="en-US" dirty="0"/>
              <a:t>An Activity, that can be used to configure the app. </a:t>
            </a:r>
          </a:p>
        </p:txBody>
      </p:sp>
    </p:spTree>
    <p:extLst>
      <p:ext uri="{BB962C8B-B14F-4D97-AF65-F5344CB8AC3E}">
        <p14:creationId xmlns:p14="http://schemas.microsoft.com/office/powerpoint/2010/main" val="244395294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4243389" y="1676401"/>
            <a:ext cx="1735137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5000" b="1">
                <a:latin typeface="Tahoma" pitchFamily="34" charset="0"/>
              </a:rPr>
              <a:t>Q</a:t>
            </a:r>
          </a:p>
        </p:txBody>
      </p:sp>
      <p:sp>
        <p:nvSpPr>
          <p:cNvPr id="75779" name="Text Box 3"/>
          <p:cNvSpPr txBox="1">
            <a:spLocks noChangeArrowheads="1"/>
          </p:cNvSpPr>
          <p:nvPr/>
        </p:nvSpPr>
        <p:spPr bwMode="auto">
          <a:xfrm>
            <a:off x="6054725" y="2044701"/>
            <a:ext cx="1735138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5000" b="1">
                <a:latin typeface="Tahoma" pitchFamily="34" charset="0"/>
              </a:rPr>
              <a:t>A</a:t>
            </a:r>
          </a:p>
        </p:txBody>
      </p:sp>
      <p:sp>
        <p:nvSpPr>
          <p:cNvPr id="75780" name="Text Box 4"/>
          <p:cNvSpPr txBox="1">
            <a:spLocks noChangeArrowheads="1"/>
          </p:cNvSpPr>
          <p:nvPr/>
        </p:nvSpPr>
        <p:spPr bwMode="auto">
          <a:xfrm>
            <a:off x="5334000" y="2679701"/>
            <a:ext cx="1735138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0" b="1">
                <a:latin typeface="Tahoma" pitchFamily="34" charset="0"/>
              </a:rPr>
              <a:t>&amp;</a:t>
            </a:r>
            <a:endParaRPr lang="en-US" sz="15000" b="1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57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57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57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57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57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57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78" grpId="0" autoUpdateAnimBg="0"/>
      <p:bldP spid="75779" grpId="0" autoUpdateAnimBg="0"/>
      <p:bldP spid="75780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Basics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The </a:t>
            </a:r>
            <a:r>
              <a:rPr lang="en-US" dirty="0" err="1"/>
              <a:t>AppWidgetProvider</a:t>
            </a:r>
            <a:r>
              <a:rPr lang="en-US" dirty="0"/>
              <a:t> implements the </a:t>
            </a:r>
            <a:r>
              <a:rPr lang="en-US" dirty="0" err="1"/>
              <a:t>onRecieve</a:t>
            </a:r>
            <a:r>
              <a:rPr lang="en-US" dirty="0"/>
              <a:t>() method of the </a:t>
            </a:r>
            <a:r>
              <a:rPr lang="en-US" dirty="0" err="1"/>
              <a:t>BroadcastReceiver</a:t>
            </a:r>
            <a:r>
              <a:rPr lang="en-US" dirty="0"/>
              <a:t> and then calls:</a:t>
            </a:r>
          </a:p>
          <a:p>
            <a:pPr lvl="2"/>
            <a:r>
              <a:rPr lang="en-US" dirty="0"/>
              <a:t>You can also override the </a:t>
            </a:r>
            <a:r>
              <a:rPr lang="en-US" dirty="0" err="1"/>
              <a:t>onReceive</a:t>
            </a:r>
            <a:r>
              <a:rPr lang="en-US" dirty="0"/>
              <a:t>() methods as well.  But you need to call </a:t>
            </a:r>
            <a:r>
              <a:rPr lang="en-US" dirty="0" err="1"/>
              <a:t>super.onReceive</a:t>
            </a:r>
            <a:r>
              <a:rPr lang="en-US" dirty="0"/>
              <a:t>(..) as the first thing.</a:t>
            </a:r>
          </a:p>
          <a:p>
            <a:pPr lvl="1"/>
            <a:r>
              <a:rPr lang="en-US" dirty="0" err="1"/>
              <a:t>OnEnabled</a:t>
            </a:r>
            <a:r>
              <a:rPr lang="en-US" dirty="0"/>
              <a:t>() when first instance is added to </a:t>
            </a:r>
            <a:r>
              <a:rPr lang="en-US" dirty="0" err="1"/>
              <a:t>homescreen</a:t>
            </a:r>
            <a:endParaRPr lang="en-US" dirty="0"/>
          </a:p>
          <a:p>
            <a:pPr lvl="1"/>
            <a:r>
              <a:rPr lang="en-US" dirty="0" err="1"/>
              <a:t>onDisabled</a:t>
            </a:r>
            <a:r>
              <a:rPr lang="en-US" dirty="0"/>
              <a:t>() when last instance removed from </a:t>
            </a:r>
            <a:r>
              <a:rPr lang="en-US" dirty="0" err="1"/>
              <a:t>homescreen</a:t>
            </a:r>
            <a:endParaRPr lang="en-US" dirty="0"/>
          </a:p>
          <a:p>
            <a:pPr lvl="1"/>
            <a:r>
              <a:rPr lang="en-US" dirty="0" err="1"/>
              <a:t>onDelete</a:t>
            </a:r>
            <a:r>
              <a:rPr lang="en-US" dirty="0"/>
              <a:t>() when the widget is removed from </a:t>
            </a:r>
            <a:r>
              <a:rPr lang="en-US" dirty="0" err="1"/>
              <a:t>homescreen</a:t>
            </a:r>
            <a:endParaRPr lang="en-US" dirty="0"/>
          </a:p>
          <a:p>
            <a:pPr lvl="1"/>
            <a:r>
              <a:rPr lang="en-US" dirty="0" err="1"/>
              <a:t>onUpdate</a:t>
            </a:r>
            <a:r>
              <a:rPr lang="en-US" dirty="0"/>
              <a:t>() called for every update of the widget.</a:t>
            </a:r>
          </a:p>
          <a:p>
            <a:pPr marL="914400" lvl="2" indent="0">
              <a:buNone/>
            </a:pPr>
            <a:endParaRPr lang="en-US" dirty="0"/>
          </a:p>
          <a:p>
            <a:endParaRPr lang="en-US" dirty="0"/>
          </a:p>
          <a:p>
            <a:r>
              <a:rPr lang="en-US" dirty="0"/>
              <a:t>A note, your widget can be added to the </a:t>
            </a:r>
            <a:r>
              <a:rPr lang="en-US" dirty="0" err="1"/>
              <a:t>homescreen</a:t>
            </a:r>
            <a:r>
              <a:rPr lang="en-US" dirty="0"/>
              <a:t> more then once.</a:t>
            </a:r>
          </a:p>
        </p:txBody>
      </p:sp>
    </p:spTree>
    <p:extLst>
      <p:ext uri="{BB962C8B-B14F-4D97-AF65-F5344CB8AC3E}">
        <p14:creationId xmlns:p14="http://schemas.microsoft.com/office/powerpoint/2010/main" val="12333663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Basics(3)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BroadcastReceiver</a:t>
            </a:r>
            <a:endParaRPr lang="en-US" dirty="0"/>
          </a:p>
          <a:p>
            <a:pPr lvl="1"/>
            <a:r>
              <a:rPr lang="en-US" dirty="0"/>
              <a:t>registered to receive system messages and Intents.</a:t>
            </a:r>
          </a:p>
          <a:p>
            <a:pPr lvl="1"/>
            <a:r>
              <a:rPr lang="en-US" dirty="0"/>
              <a:t>In the case of app widgets, an example is a  click event</a:t>
            </a:r>
          </a:p>
          <a:p>
            <a:r>
              <a:rPr lang="en-US" dirty="0"/>
              <a:t>Services (for advanced and not required)</a:t>
            </a:r>
          </a:p>
          <a:p>
            <a:pPr lvl="1"/>
            <a:r>
              <a:rPr lang="en-US" dirty="0"/>
              <a:t>This would update the widget without user interaction or outside the time update as well.</a:t>
            </a:r>
          </a:p>
          <a:p>
            <a:pPr lvl="1"/>
            <a:r>
              <a:rPr lang="en-US" dirty="0"/>
              <a:t>In API 26+ there are execution limitations, that make this more complex.  See services.</a:t>
            </a:r>
          </a:p>
        </p:txBody>
      </p:sp>
    </p:spTree>
    <p:extLst>
      <p:ext uri="{BB962C8B-B14F-4D97-AF65-F5344CB8AC3E}">
        <p14:creationId xmlns:p14="http://schemas.microsoft.com/office/powerpoint/2010/main" val="20016953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Manifestfile.xml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In the application section:  we will have the activity and we need to add the </a:t>
            </a:r>
            <a:r>
              <a:rPr lang="en-US" dirty="0" err="1"/>
              <a:t>broadcastreceiver</a:t>
            </a:r>
            <a:r>
              <a:rPr lang="en-US" dirty="0"/>
              <a:t> and intent-filter</a:t>
            </a:r>
          </a:p>
          <a:p>
            <a:pPr marL="0" indent="0">
              <a:buNone/>
            </a:pPr>
            <a:r>
              <a:rPr lang="en-US" dirty="0"/>
              <a:t>&lt;receiver </a:t>
            </a:r>
            <a:r>
              <a:rPr lang="en-US" dirty="0" err="1"/>
              <a:t>android:name</a:t>
            </a:r>
            <a:r>
              <a:rPr lang="en-US" dirty="0"/>
              <a:t>="</a:t>
            </a:r>
            <a:r>
              <a:rPr lang="en-US" dirty="0" err="1"/>
              <a:t>ExampleAppWidgetProvider</a:t>
            </a:r>
            <a:r>
              <a:rPr lang="en-US" dirty="0"/>
              <a:t>" &gt;</a:t>
            </a:r>
          </a:p>
          <a:p>
            <a:pPr marL="0" indent="0">
              <a:buNone/>
            </a:pPr>
            <a:r>
              <a:rPr lang="en-US" dirty="0"/>
              <a:t>    &lt;intent-filter&gt;</a:t>
            </a:r>
          </a:p>
          <a:p>
            <a:pPr marL="0" indent="0">
              <a:buNone/>
            </a:pPr>
            <a:r>
              <a:rPr lang="en-US" dirty="0"/>
              <a:t>        &lt;action </a:t>
            </a:r>
            <a:r>
              <a:rPr lang="en-US" dirty="0" err="1"/>
              <a:t>android:name</a:t>
            </a:r>
            <a:r>
              <a:rPr lang="en-US" dirty="0"/>
              <a:t>="</a:t>
            </a:r>
            <a:r>
              <a:rPr lang="en-US" dirty="0" err="1"/>
              <a:t>android.appwidget.action.APPWIDGET_UPDATE</a:t>
            </a:r>
            <a:r>
              <a:rPr lang="en-US" dirty="0"/>
              <a:t>" /&gt;</a:t>
            </a:r>
          </a:p>
          <a:p>
            <a:pPr marL="0" indent="0">
              <a:buNone/>
            </a:pPr>
            <a:r>
              <a:rPr lang="en-US" dirty="0"/>
              <a:t>    &lt;/intent-filter&gt;</a:t>
            </a:r>
          </a:p>
          <a:p>
            <a:pPr marL="0" indent="0">
              <a:buNone/>
            </a:pPr>
            <a:r>
              <a:rPr lang="en-US" dirty="0"/>
              <a:t>    &lt;meta-data </a:t>
            </a:r>
            <a:r>
              <a:rPr lang="en-US" dirty="0" err="1"/>
              <a:t>android:name</a:t>
            </a:r>
            <a:r>
              <a:rPr lang="en-US" dirty="0"/>
              <a:t>="</a:t>
            </a:r>
            <a:r>
              <a:rPr lang="en-US" dirty="0" err="1"/>
              <a:t>android.appwidget.provider</a:t>
            </a:r>
            <a:r>
              <a:rPr lang="en-US" dirty="0"/>
              <a:t>"</a:t>
            </a:r>
          </a:p>
          <a:p>
            <a:pPr marL="0" indent="0">
              <a:buNone/>
            </a:pPr>
            <a:r>
              <a:rPr lang="en-US" dirty="0"/>
              <a:t>               </a:t>
            </a:r>
            <a:r>
              <a:rPr lang="en-US" dirty="0" err="1"/>
              <a:t>android:resource</a:t>
            </a:r>
            <a:r>
              <a:rPr lang="en-US" dirty="0"/>
              <a:t>="@xml/</a:t>
            </a:r>
            <a:r>
              <a:rPr lang="en-US" dirty="0" err="1">
                <a:solidFill>
                  <a:srgbClr val="FF0000"/>
                </a:solidFill>
              </a:rPr>
              <a:t>widget_info</a:t>
            </a:r>
            <a:r>
              <a:rPr lang="en-US" dirty="0"/>
              <a:t>" /&gt;</a:t>
            </a:r>
          </a:p>
          <a:p>
            <a:pPr marL="0" indent="0">
              <a:buNone/>
            </a:pPr>
            <a:r>
              <a:rPr lang="en-US" dirty="0"/>
              <a:t>&lt;/receiver&gt;</a:t>
            </a:r>
          </a:p>
          <a:p>
            <a:r>
              <a:rPr lang="en-US" dirty="0" err="1"/>
              <a:t>widget_info</a:t>
            </a:r>
            <a:r>
              <a:rPr lang="en-US" dirty="0"/>
              <a:t> is the xml file that describes the widget in xml.</a:t>
            </a:r>
          </a:p>
          <a:p>
            <a:pPr lvl="1"/>
            <a:r>
              <a:rPr lang="en-US" dirty="0"/>
              <a:t>Note </a:t>
            </a:r>
            <a:r>
              <a:rPr lang="en-US" dirty="0" err="1"/>
              <a:t>widget_info</a:t>
            </a:r>
            <a:r>
              <a:rPr lang="en-US" dirty="0"/>
              <a:t> is just a file name and your file can have different names. (or more then one if you have multiple widgets).</a:t>
            </a:r>
          </a:p>
        </p:txBody>
      </p:sp>
    </p:spTree>
    <p:extLst>
      <p:ext uri="{BB962C8B-B14F-4D97-AF65-F5344CB8AC3E}">
        <p14:creationId xmlns:p14="http://schemas.microsoft.com/office/powerpoint/2010/main" val="22175183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AppWidgetProviderInfo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My file is called widget_info.xml in res/xml directory</a:t>
            </a:r>
          </a:p>
          <a:p>
            <a:pPr lvl="2"/>
            <a:r>
              <a:rPr lang="en-US" dirty="0"/>
              <a:t>You may need to create the xml directory first.</a:t>
            </a:r>
          </a:p>
          <a:p>
            <a:pPr marL="114300" indent="0">
              <a:buNone/>
            </a:pPr>
            <a:r>
              <a:rPr lang="en-US" dirty="0"/>
              <a:t>&lt;</a:t>
            </a:r>
            <a:r>
              <a:rPr lang="en-US" dirty="0" err="1"/>
              <a:t>appwidget</a:t>
            </a:r>
            <a:r>
              <a:rPr lang="en-US" dirty="0"/>
              <a:t>-provider </a:t>
            </a:r>
            <a:r>
              <a:rPr lang="en-US" dirty="0" err="1"/>
              <a:t>xmlns:android</a:t>
            </a:r>
            <a:r>
              <a:rPr lang="en-US" dirty="0"/>
              <a:t>="http://schemas.android.com/</a:t>
            </a:r>
            <a:r>
              <a:rPr lang="en-US" dirty="0" err="1"/>
              <a:t>apk</a:t>
            </a:r>
            <a:r>
              <a:rPr lang="en-US" dirty="0"/>
              <a:t>/res/android"</a:t>
            </a:r>
          </a:p>
          <a:p>
            <a:pPr marL="114300" indent="0">
              <a:buNone/>
            </a:pPr>
            <a:r>
              <a:rPr lang="en-US" dirty="0"/>
              <a:t>     </a:t>
            </a:r>
            <a:r>
              <a:rPr lang="en-US" dirty="0" err="1"/>
              <a:t>android:initialLayout</a:t>
            </a:r>
            <a:r>
              <a:rPr lang="en-US" dirty="0"/>
              <a:t>="@layout/example"</a:t>
            </a:r>
          </a:p>
          <a:p>
            <a:pPr marL="114300" indent="0">
              <a:buNone/>
            </a:pPr>
            <a:r>
              <a:rPr lang="en-US" dirty="0"/>
              <a:t>    </a:t>
            </a:r>
            <a:r>
              <a:rPr lang="en-US" dirty="0" err="1"/>
              <a:t>android:minHeight</a:t>
            </a:r>
            <a:r>
              <a:rPr lang="en-US" dirty="0"/>
              <a:t>="40dp"</a:t>
            </a:r>
          </a:p>
          <a:p>
            <a:pPr marL="114300" indent="0">
              <a:buNone/>
            </a:pPr>
            <a:r>
              <a:rPr lang="en-US" dirty="0"/>
              <a:t>    </a:t>
            </a:r>
            <a:r>
              <a:rPr lang="en-US" dirty="0" err="1"/>
              <a:t>android:minWidth</a:t>
            </a:r>
            <a:r>
              <a:rPr lang="en-US" dirty="0"/>
              <a:t>="40dp"</a:t>
            </a:r>
          </a:p>
          <a:p>
            <a:pPr marL="114300" indent="0">
              <a:buNone/>
            </a:pPr>
            <a:r>
              <a:rPr lang="en-US" dirty="0"/>
              <a:t>    </a:t>
            </a:r>
            <a:r>
              <a:rPr lang="en-US" dirty="0" err="1"/>
              <a:t>android:resizeMode</a:t>
            </a:r>
            <a:r>
              <a:rPr lang="en-US" dirty="0"/>
              <a:t>="</a:t>
            </a:r>
            <a:r>
              <a:rPr lang="en-US" dirty="0" err="1"/>
              <a:t>horizontal|vertical</a:t>
            </a:r>
            <a:r>
              <a:rPr lang="en-US" dirty="0"/>
              <a:t>"</a:t>
            </a:r>
          </a:p>
          <a:p>
            <a:pPr marL="114300" indent="0">
              <a:buNone/>
            </a:pPr>
            <a:r>
              <a:rPr lang="en-US" dirty="0"/>
              <a:t>    </a:t>
            </a:r>
            <a:r>
              <a:rPr lang="en-US" dirty="0" err="1"/>
              <a:t>android:updatePeriodMillis</a:t>
            </a:r>
            <a:r>
              <a:rPr lang="en-US" dirty="0"/>
              <a:t>="1800000"</a:t>
            </a:r>
          </a:p>
          <a:p>
            <a:pPr marL="114300" indent="0">
              <a:buNone/>
            </a:pPr>
            <a:r>
              <a:rPr lang="en-US" dirty="0"/>
              <a:t>   </a:t>
            </a:r>
            <a:r>
              <a:rPr lang="en-US" dirty="0" err="1"/>
              <a:t>android:widgetCategory</a:t>
            </a:r>
            <a:r>
              <a:rPr lang="en-US" dirty="0"/>
              <a:t>="</a:t>
            </a:r>
            <a:r>
              <a:rPr lang="en-US" dirty="0" err="1"/>
              <a:t>keyguard|home_screen</a:t>
            </a:r>
            <a:r>
              <a:rPr lang="en-US" dirty="0"/>
              <a:t>"</a:t>
            </a:r>
          </a:p>
          <a:p>
            <a:pPr marL="114300" indent="0">
              <a:buNone/>
            </a:pPr>
            <a:r>
              <a:rPr lang="en-US" dirty="0"/>
              <a:t>    &gt;</a:t>
            </a:r>
          </a:p>
          <a:p>
            <a:pPr marL="114300" indent="0">
              <a:buNone/>
            </a:pPr>
            <a:r>
              <a:rPr lang="en-US" dirty="0"/>
              <a:t>&lt;/</a:t>
            </a:r>
            <a:r>
              <a:rPr lang="en-US" dirty="0" err="1"/>
              <a:t>appwidget</a:t>
            </a:r>
            <a:r>
              <a:rPr lang="en-US" dirty="0"/>
              <a:t>-provider&gt;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495800" y="6007712"/>
            <a:ext cx="51716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This can be used on the lock screen and home screen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 flipH="1" flipV="1">
            <a:off x="4991100" y="5195788"/>
            <a:ext cx="1866900" cy="8382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H="1" flipV="1">
            <a:off x="6781800" y="5195788"/>
            <a:ext cx="1905000" cy="855279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17407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AppWidgetProviderInfo</a:t>
            </a:r>
            <a:r>
              <a:rPr lang="en-US" dirty="0"/>
              <a:t>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Attributes:</a:t>
            </a:r>
          </a:p>
          <a:p>
            <a:pPr marL="0" indent="0">
              <a:buNone/>
            </a:pPr>
            <a:r>
              <a:rPr lang="en-US" dirty="0" err="1"/>
              <a:t>minWidth</a:t>
            </a:r>
            <a:r>
              <a:rPr lang="en-US" dirty="0"/>
              <a:t> and </a:t>
            </a:r>
            <a:r>
              <a:rPr lang="en-US" dirty="0" err="1"/>
              <a:t>minHeight</a:t>
            </a:r>
            <a:r>
              <a:rPr lang="en-US" dirty="0"/>
              <a:t> is minimum space an App widget uses by default.</a:t>
            </a:r>
          </a:p>
          <a:p>
            <a:pPr lvl="1"/>
            <a:r>
              <a:rPr lang="en-US" dirty="0"/>
              <a:t>1 cell is 40 </a:t>
            </a:r>
            <a:r>
              <a:rPr lang="en-US" dirty="0" err="1"/>
              <a:t>dp</a:t>
            </a:r>
            <a:r>
              <a:rPr lang="en-US" dirty="0"/>
              <a:t>, 2 is 110dp, 3 cells are 180dp, 4 cells are 250dp.   It recommended you don’t use more then 4x4 as default, because of screen size.</a:t>
            </a:r>
          </a:p>
          <a:p>
            <a:pPr lvl="2"/>
            <a:r>
              <a:rPr lang="en-US" dirty="0"/>
              <a:t>both height and width</a:t>
            </a:r>
          </a:p>
          <a:p>
            <a:pPr lvl="2"/>
            <a:r>
              <a:rPr lang="en-US" dirty="0"/>
              <a:t>See </a:t>
            </a:r>
            <a:r>
              <a:rPr lang="en-US" dirty="0">
                <a:hlinkClick r:id="rId2"/>
              </a:rPr>
              <a:t>http://developer.android.com/guide/practices/ui_guidelines/widget_design.html#anatomy_determining_size</a:t>
            </a:r>
            <a:r>
              <a:rPr lang="en-US" dirty="0"/>
              <a:t> to determine size.</a:t>
            </a:r>
          </a:p>
        </p:txBody>
      </p:sp>
    </p:spTree>
    <p:extLst>
      <p:ext uri="{BB962C8B-B14F-4D97-AF65-F5344CB8AC3E}">
        <p14:creationId xmlns:p14="http://schemas.microsoft.com/office/powerpoint/2010/main" val="5072996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AppWidgetProviderInfo</a:t>
            </a:r>
            <a:r>
              <a:rPr lang="en-US" dirty="0"/>
              <a:t> (3)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updatePeriodMillis</a:t>
            </a:r>
            <a:endParaRPr lang="en-US" dirty="0"/>
          </a:p>
          <a:p>
            <a:pPr lvl="1"/>
            <a:r>
              <a:rPr lang="en-US" dirty="0"/>
              <a:t>How often an update to this widget is made.</a:t>
            </a:r>
          </a:p>
          <a:p>
            <a:pPr lvl="1"/>
            <a:r>
              <a:rPr lang="en-US" dirty="0"/>
              <a:t>A note, it can wake up every couple of minutes, but this will really drain the battery.  This wakeup will happen even when the phone is asleep.</a:t>
            </a:r>
          </a:p>
          <a:p>
            <a:pPr lvl="1"/>
            <a:r>
              <a:rPr lang="en-US" dirty="0"/>
              <a:t>Google recommends no more lower then 30 minutes and prefers an hour.</a:t>
            </a:r>
          </a:p>
          <a:p>
            <a:pPr lvl="1"/>
            <a:r>
              <a:rPr lang="en-US" dirty="0"/>
              <a:t>Setting to 0, means it will not update without user intervention.</a:t>
            </a:r>
          </a:p>
        </p:txBody>
      </p:sp>
    </p:spTree>
    <p:extLst>
      <p:ext uri="{BB962C8B-B14F-4D97-AF65-F5344CB8AC3E}">
        <p14:creationId xmlns:p14="http://schemas.microsoft.com/office/powerpoint/2010/main" val="31907815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10850</TotalTime>
  <Words>2609</Words>
  <Application>Microsoft Office PowerPoint</Application>
  <PresentationFormat>Widescreen</PresentationFormat>
  <Paragraphs>272</Paragraphs>
  <Slides>30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4" baseType="lpstr">
      <vt:lpstr>Arial</vt:lpstr>
      <vt:lpstr>Calibri</vt:lpstr>
      <vt:lpstr>Tahoma</vt:lpstr>
      <vt:lpstr>Office Theme</vt:lpstr>
      <vt:lpstr>cosc 5/4730</vt:lpstr>
      <vt:lpstr>App Widgets</vt:lpstr>
      <vt:lpstr>Basics</vt:lpstr>
      <vt:lpstr>Basics (2)</vt:lpstr>
      <vt:lpstr>Basics(3)</vt:lpstr>
      <vt:lpstr>Manifestfile.xml</vt:lpstr>
      <vt:lpstr>AppWidgetProviderInfo </vt:lpstr>
      <vt:lpstr>AppWidgetProviderInfo (2)</vt:lpstr>
      <vt:lpstr>AppWidgetProviderInfo (3)</vt:lpstr>
      <vt:lpstr>AppWidgetProviderInfo (4)</vt:lpstr>
      <vt:lpstr>View layout.</vt:lpstr>
      <vt:lpstr>Example layout</vt:lpstr>
      <vt:lpstr>Myshape.xml</vt:lpstr>
      <vt:lpstr>App Tutorial</vt:lpstr>
      <vt:lpstr>AppWidgetProvider</vt:lpstr>
      <vt:lpstr>AppWidgetProvider (2)</vt:lpstr>
      <vt:lpstr>AppWidgetProvider (3)</vt:lpstr>
      <vt:lpstr>AppWidgetProvider (4)</vt:lpstr>
      <vt:lpstr>Lastly</vt:lpstr>
      <vt:lpstr>Config activity</vt:lpstr>
      <vt:lpstr>Examples</vt:lpstr>
      <vt:lpstr>Example 3</vt:lpstr>
      <vt:lpstr>“Buttons” and more actions</vt:lpstr>
      <vt:lpstr>Example code</vt:lpstr>
      <vt:lpstr>Example code (2)</vt:lpstr>
      <vt:lpstr>Demo code</vt:lpstr>
      <vt:lpstr>Api 33 and Toasts</vt:lpstr>
      <vt:lpstr>Advanced widgets</vt:lpstr>
      <vt:lpstr>References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cosc 4755</dc:title>
  <dc:creator>James S. Ward</dc:creator>
  <cp:lastModifiedBy>Jim Ward</cp:lastModifiedBy>
  <cp:revision>134</cp:revision>
  <dcterms:created xsi:type="dcterms:W3CDTF">2006-08-16T00:00:00Z</dcterms:created>
  <dcterms:modified xsi:type="dcterms:W3CDTF">2024-10-15T19:58:23Z</dcterms:modified>
</cp:coreProperties>
</file>