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328" r:id="rId3"/>
    <p:sldId id="320" r:id="rId4"/>
    <p:sldId id="321" r:id="rId5"/>
    <p:sldId id="322" r:id="rId6"/>
    <p:sldId id="323" r:id="rId7"/>
    <p:sldId id="307" r:id="rId8"/>
    <p:sldId id="294" r:id="rId9"/>
    <p:sldId id="295" r:id="rId10"/>
    <p:sldId id="324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4" r:id="rId19"/>
    <p:sldId id="305" r:id="rId20"/>
    <p:sldId id="306" r:id="rId21"/>
    <p:sldId id="288" r:id="rId22"/>
    <p:sldId id="325" r:id="rId23"/>
    <p:sldId id="326" r:id="rId24"/>
    <p:sldId id="327" r:id="rId25"/>
    <p:sldId id="329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  <p:sldId id="318" r:id="rId37"/>
    <p:sldId id="319" r:id="rId38"/>
    <p:sldId id="289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4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1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1E17F-4F2A-463D-A0A2-7A350BBD833E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6EBC-AC50-434A-9D1B-89BD60E670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6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AF69FA-8F2D-41D5-BC73-0469DBD37D74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droidhive.info/2013/07/android-expandable-list-view-tutorial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hyperlink" Target="https://developer.android.com/reference/android/widget/ExpandableListView.html" TargetMode="External"/><Relationship Id="rId3" Type="http://schemas.openxmlformats.org/officeDocument/2006/relationships/hyperlink" Target="http://www.coderzheaven.com/expandable-listview-android-simpleexpandablelistadapter-simple-example/" TargetMode="External"/><Relationship Id="rId7" Type="http://schemas.openxmlformats.org/officeDocument/2006/relationships/hyperlink" Target="https://developer.android.com/reference/android/widget/BaseExpandableListAdapter.html" TargetMode="External"/><Relationship Id="rId2" Type="http://schemas.openxmlformats.org/officeDocument/2006/relationships/hyperlink" Target="http://www.androidhive.info/2013/07/android-expandable-list-view-tutoria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learnandroideasily.blogspot.com/2013/07/android-expandablelistview-example.html" TargetMode="External"/><Relationship Id="rId5" Type="http://schemas.openxmlformats.org/officeDocument/2006/relationships/hyperlink" Target="http://theopentutorials.com/tutorials/android/listview/android-expandable-list-view-example/" TargetMode="External"/><Relationship Id="rId4" Type="http://schemas.openxmlformats.org/officeDocument/2006/relationships/hyperlink" Target="http://examples.javacodegeeks.com/android/core/ui/expandablelistview/android-expandablelistview-example/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cosc 5/4730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ListView and</a:t>
            </a:r>
          </a:p>
          <a:p>
            <a:r>
              <a:rPr lang="en-US"/>
              <a:t>ExpandableListView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and </a:t>
            </a:r>
            <a:r>
              <a:rPr lang="en-US" dirty="0" err="1"/>
              <a:t>listFragment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a </a:t>
            </a:r>
            <a:r>
              <a:rPr lang="en-US" dirty="0" err="1"/>
              <a:t>listfragment</a:t>
            </a:r>
            <a:r>
              <a:rPr lang="en-US" dirty="0"/>
              <a:t> that can be used (also a </a:t>
            </a:r>
            <a:r>
              <a:rPr lang="en-US" dirty="0" err="1"/>
              <a:t>listactivity</a:t>
            </a:r>
            <a:r>
              <a:rPr lang="en-US" dirty="0"/>
              <a:t> too).   </a:t>
            </a:r>
          </a:p>
          <a:p>
            <a:pPr lvl="1"/>
            <a:r>
              <a:rPr lang="en-US" dirty="0"/>
              <a:t>It has a default layout which contains a </a:t>
            </a:r>
            <a:r>
              <a:rPr lang="en-US" dirty="0" err="1"/>
              <a:t>listview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 use the </a:t>
            </a:r>
            <a:r>
              <a:rPr lang="en-US" dirty="0" err="1"/>
              <a:t>setListAdapter</a:t>
            </a:r>
            <a:r>
              <a:rPr lang="en-US" dirty="0"/>
              <a:t>(adapter) method</a:t>
            </a:r>
          </a:p>
          <a:p>
            <a:pPr lvl="1"/>
            <a:r>
              <a:rPr lang="en-US" dirty="0"/>
              <a:t>And you override the </a:t>
            </a:r>
            <a:r>
              <a:rPr lang="en-US" dirty="0" err="1"/>
              <a:t>OnListItemClick</a:t>
            </a:r>
            <a:endParaRPr lang="en-US" dirty="0"/>
          </a:p>
          <a:p>
            <a:r>
              <a:rPr lang="en-US" dirty="0"/>
              <a:t>Or you can just use a fragment, create the layout with a </a:t>
            </a:r>
            <a:r>
              <a:rPr lang="en-US" dirty="0" err="1"/>
              <a:t>listview</a:t>
            </a:r>
            <a:r>
              <a:rPr lang="en-US" dirty="0"/>
              <a:t> (and other views/widgets)</a:t>
            </a:r>
          </a:p>
          <a:p>
            <a:pPr lvl="1"/>
            <a:r>
              <a:rPr lang="en-US" dirty="0"/>
              <a:t>And provide you own code to run the </a:t>
            </a:r>
            <a:r>
              <a:rPr lang="en-US" dirty="0" err="1"/>
              <a:t>listview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3960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</a:t>
            </a:r>
            <a:r>
              <a:rPr lang="en-US" dirty="0" err="1"/>
              <a:t>listView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81200" y="1600200"/>
            <a:ext cx="8458200" cy="49530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public class Simple extends </a:t>
            </a:r>
            <a:r>
              <a:rPr lang="en-US" dirty="0" err="1">
                <a:solidFill>
                  <a:srgbClr val="FF0000"/>
                </a:solidFill>
              </a:rPr>
              <a:t>ListFragment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@Override </a:t>
            </a:r>
          </a:p>
          <a:p>
            <a:pPr marL="0" indent="0">
              <a:buNone/>
            </a:pPr>
            <a:r>
              <a:rPr lang="en-US" dirty="0"/>
              <a:t> public void </a:t>
            </a:r>
            <a:r>
              <a:rPr lang="en-US" dirty="0" err="1"/>
              <a:t>onActivityCreated</a:t>
            </a:r>
            <a:r>
              <a:rPr lang="en-US" dirty="0"/>
              <a:t>(Bundle </a:t>
            </a:r>
            <a:r>
              <a:rPr lang="en-US" dirty="0" err="1"/>
              <a:t>savedInstanceState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super.onActivityCreated</a:t>
            </a:r>
            <a:r>
              <a:rPr lang="en-US" dirty="0"/>
              <a:t>(</a:t>
            </a:r>
            <a:r>
              <a:rPr lang="en-US" dirty="0" err="1"/>
              <a:t>savedInstanceState</a:t>
            </a:r>
            <a:r>
              <a:rPr lang="en-US" dirty="0"/>
              <a:t>);        </a:t>
            </a:r>
          </a:p>
          <a:p>
            <a:pPr marL="0" indent="0">
              <a:buNone/>
            </a:pPr>
            <a:r>
              <a:rPr lang="en-US" dirty="0"/>
              <a:t>     //  NOTE, there is no xml layout for this activity!</a:t>
            </a:r>
          </a:p>
          <a:p>
            <a:pPr marL="0" indent="0">
              <a:buNone/>
            </a:pPr>
            <a:r>
              <a:rPr lang="en-US" dirty="0"/>
              <a:t>        </a:t>
            </a:r>
          </a:p>
          <a:p>
            <a:pPr marL="0" indent="0">
              <a:buNone/>
            </a:pPr>
            <a:r>
              <a:rPr lang="en-US" dirty="0"/>
              <a:t>        String[] values = new String[] { "Android", "iPhone", "</a:t>
            </a:r>
            <a:r>
              <a:rPr lang="en-US" dirty="0" err="1"/>
              <a:t>WindowsMobile</a:t>
            </a:r>
            <a:r>
              <a:rPr lang="en-US" dirty="0"/>
              <a:t>",</a:t>
            </a:r>
          </a:p>
          <a:p>
            <a:pPr marL="0" indent="0">
              <a:buNone/>
            </a:pPr>
            <a:r>
              <a:rPr lang="en-US" dirty="0"/>
              <a:t>	"Blackberry", "</a:t>
            </a:r>
            <a:r>
              <a:rPr lang="en-US" dirty="0" err="1"/>
              <a:t>WebOS</a:t>
            </a:r>
            <a:r>
              <a:rPr lang="en-US" dirty="0"/>
              <a:t>", "Ubuntu", "Windows7", "Max OS X", "Linux", "OS/2" };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ArrayAdapter</a:t>
            </a:r>
            <a:r>
              <a:rPr lang="en-US" dirty="0"/>
              <a:t>&lt;String&gt; adapter = new </a:t>
            </a:r>
            <a:r>
              <a:rPr lang="en-US" dirty="0" err="1"/>
              <a:t>ArrayAdapter</a:t>
            </a:r>
            <a:r>
              <a:rPr lang="en-US" dirty="0"/>
              <a:t>&lt;String&gt;(</a:t>
            </a:r>
            <a:r>
              <a:rPr lang="en-US" dirty="0" err="1"/>
              <a:t>requireActivity</a:t>
            </a:r>
            <a:r>
              <a:rPr lang="en-US" dirty="0"/>
              <a:t>(),</a:t>
            </a:r>
          </a:p>
          <a:p>
            <a:pPr marL="0" indent="0">
              <a:buNone/>
            </a:pPr>
            <a:r>
              <a:rPr lang="en-US" dirty="0"/>
              <a:t>	android.R.layout.simple_list_item_1, values);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setListAdapter</a:t>
            </a:r>
            <a:r>
              <a:rPr lang="en-US" dirty="0"/>
              <a:t>(adapter);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//This responses to the click event.</a:t>
            </a:r>
          </a:p>
          <a:p>
            <a:pPr marL="0" indent="0">
              <a:buNone/>
            </a:pPr>
            <a:r>
              <a:rPr lang="en-US" dirty="0"/>
              <a:t>@Override</a:t>
            </a:r>
          </a:p>
          <a:p>
            <a:pPr marL="0" indent="0">
              <a:buNone/>
            </a:pPr>
            <a:r>
              <a:rPr lang="en-US" dirty="0"/>
              <a:t>protected void </a:t>
            </a:r>
            <a:r>
              <a:rPr lang="en-US" dirty="0" err="1"/>
              <a:t>onListItemClick</a:t>
            </a:r>
            <a:r>
              <a:rPr lang="en-US" dirty="0"/>
              <a:t>(</a:t>
            </a:r>
            <a:r>
              <a:rPr lang="en-US" dirty="0" err="1"/>
              <a:t>ListView</a:t>
            </a:r>
            <a:r>
              <a:rPr lang="en-US" dirty="0"/>
              <a:t> l, View v, </a:t>
            </a:r>
            <a:r>
              <a:rPr lang="en-US" dirty="0" err="1"/>
              <a:t>int</a:t>
            </a:r>
            <a:r>
              <a:rPr lang="en-US" dirty="0"/>
              <a:t> position, long id) {</a:t>
            </a:r>
          </a:p>
          <a:p>
            <a:pPr marL="0" indent="0">
              <a:buNone/>
            </a:pPr>
            <a:r>
              <a:rPr lang="en-US" dirty="0"/>
              <a:t>      String item = (String) </a:t>
            </a:r>
            <a:r>
              <a:rPr lang="en-US" dirty="0" err="1"/>
              <a:t>getListAdapter</a:t>
            </a:r>
            <a:r>
              <a:rPr lang="en-US" dirty="0"/>
              <a:t>().</a:t>
            </a:r>
            <a:r>
              <a:rPr lang="en-US" dirty="0" err="1"/>
              <a:t>getItem</a:t>
            </a:r>
            <a:r>
              <a:rPr lang="en-US" dirty="0"/>
              <a:t>(position);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Toast.makeText</a:t>
            </a:r>
            <a:r>
              <a:rPr lang="en-US" dirty="0"/>
              <a:t>(this, item + " selected", </a:t>
            </a:r>
            <a:r>
              <a:rPr lang="en-US" dirty="0" err="1"/>
              <a:t>Toast.LENGTH_LONG</a:t>
            </a:r>
            <a:r>
              <a:rPr lang="en-US" dirty="0"/>
              <a:t>).show();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1" y="4130750"/>
            <a:ext cx="28144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layout is how the items </a:t>
            </a:r>
          </a:p>
          <a:p>
            <a:r>
              <a:rPr lang="en-US" dirty="0"/>
              <a:t>will be displayed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5105400" y="3886200"/>
            <a:ext cx="9906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145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the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ArrayAdapter</a:t>
            </a:r>
            <a:r>
              <a:rPr lang="en-US" dirty="0"/>
              <a:t>&lt;String&gt; adapter = new </a:t>
            </a:r>
            <a:r>
              <a:rPr lang="en-US" dirty="0" err="1"/>
              <a:t>ArrayAdapter</a:t>
            </a:r>
            <a:r>
              <a:rPr lang="en-US" dirty="0"/>
              <a:t>&lt;String&gt;(</a:t>
            </a:r>
            <a:r>
              <a:rPr lang="en-US" dirty="0" err="1"/>
              <a:t>requireActivity</a:t>
            </a:r>
            <a:r>
              <a:rPr lang="en-US" dirty="0"/>
              <a:t>(), </a:t>
            </a:r>
            <a:r>
              <a:rPr lang="en-US" dirty="0" err="1">
                <a:solidFill>
                  <a:srgbClr val="FF0000"/>
                </a:solidFill>
              </a:rPr>
              <a:t>R.layout.rowlayout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R.id.label</a:t>
            </a:r>
            <a:r>
              <a:rPr lang="en-US" dirty="0"/>
              <a:t>, values);</a:t>
            </a:r>
          </a:p>
          <a:p>
            <a:pPr marL="0" indent="0">
              <a:buNone/>
            </a:pPr>
            <a:r>
              <a:rPr lang="en-US" dirty="0" err="1"/>
              <a:t>setListAdapter</a:t>
            </a:r>
            <a:r>
              <a:rPr lang="en-US" dirty="0"/>
              <a:t>(adapter);</a:t>
            </a:r>
          </a:p>
          <a:p>
            <a:r>
              <a:rPr lang="en-US" dirty="0"/>
              <a:t>Uses a layout we created and the label is where the item is go.  In this case with an picture.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4800600"/>
            <a:ext cx="490118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576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rowlayout.xml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Using our custom layout, the </a:t>
            </a:r>
            <a:r>
              <a:rPr lang="en-US" dirty="0" err="1"/>
              <a:t>listView</a:t>
            </a:r>
            <a:r>
              <a:rPr lang="en-US" dirty="0"/>
              <a:t> displays an picture (the same picture for all items)</a:t>
            </a:r>
          </a:p>
          <a:p>
            <a:r>
              <a:rPr lang="en-US" dirty="0"/>
              <a:t>And we need a </a:t>
            </a:r>
            <a:r>
              <a:rPr lang="en-US" dirty="0" err="1"/>
              <a:t>textview</a:t>
            </a:r>
            <a:r>
              <a:rPr lang="en-US" dirty="0"/>
              <a:t> to display the “item” for each one.   Which is called label in this case (you can choose whatever name).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&lt;</a:t>
            </a:r>
            <a:r>
              <a:rPr lang="en-US" dirty="0" err="1"/>
              <a:t>ImageView</a:t>
            </a:r>
            <a:r>
              <a:rPr lang="en-US" dirty="0"/>
              <a:t>         </a:t>
            </a:r>
            <a:r>
              <a:rPr lang="en-US" dirty="0" err="1"/>
              <a:t>android:id</a:t>
            </a:r>
            <a:r>
              <a:rPr lang="en-US" dirty="0"/>
              <a:t>="@+id/icon"        </a:t>
            </a:r>
            <a:r>
              <a:rPr lang="en-US" dirty="0" err="1"/>
              <a:t>android:layout_width</a:t>
            </a:r>
            <a:r>
              <a:rPr lang="en-US" dirty="0"/>
              <a:t>="22dp"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android:layout_height</a:t>
            </a:r>
            <a:r>
              <a:rPr lang="en-US" dirty="0"/>
              <a:t>="22dp"        </a:t>
            </a:r>
            <a:r>
              <a:rPr lang="en-US" dirty="0" err="1"/>
              <a:t>android:layout_marginLeft</a:t>
            </a:r>
            <a:r>
              <a:rPr lang="en-US" dirty="0"/>
              <a:t>="4dp"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android:layout_marginRight</a:t>
            </a:r>
            <a:r>
              <a:rPr lang="en-US" dirty="0"/>
              <a:t>="10dp"        </a:t>
            </a:r>
            <a:r>
              <a:rPr lang="en-US" dirty="0" err="1"/>
              <a:t>android:layout_marginTop</a:t>
            </a:r>
            <a:r>
              <a:rPr lang="en-US" dirty="0"/>
              <a:t>="4dp"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android:src</a:t>
            </a:r>
            <a:r>
              <a:rPr lang="en-US" dirty="0"/>
              <a:t>="@</a:t>
            </a:r>
            <a:r>
              <a:rPr lang="en-US" dirty="0" err="1"/>
              <a:t>drawable</a:t>
            </a:r>
            <a:r>
              <a:rPr lang="en-US" dirty="0"/>
              <a:t>/</a:t>
            </a:r>
            <a:r>
              <a:rPr lang="en-US" dirty="0" err="1"/>
              <a:t>ic_launcher</a:t>
            </a:r>
            <a:r>
              <a:rPr lang="en-US" dirty="0"/>
              <a:t>" &gt;</a:t>
            </a:r>
          </a:p>
          <a:p>
            <a:pPr marL="0" indent="0">
              <a:buNone/>
            </a:pPr>
            <a:r>
              <a:rPr lang="en-US" dirty="0"/>
              <a:t>    &lt;/</a:t>
            </a:r>
            <a:r>
              <a:rPr lang="en-US" dirty="0" err="1"/>
              <a:t>ImageView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&lt;</a:t>
            </a:r>
            <a:r>
              <a:rPr lang="en-US" dirty="0" err="1"/>
              <a:t>TextView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android:id</a:t>
            </a:r>
            <a:r>
              <a:rPr lang="en-US" dirty="0"/>
              <a:t>="@+id/label"    </a:t>
            </a:r>
            <a:r>
              <a:rPr lang="en-US" dirty="0" err="1"/>
              <a:t>android:layout_width</a:t>
            </a:r>
            <a:r>
              <a:rPr lang="en-US" dirty="0"/>
              <a:t>="</a:t>
            </a:r>
            <a:r>
              <a:rPr lang="en-US" dirty="0" err="1"/>
              <a:t>wrap_content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android:layout_height</a:t>
            </a:r>
            <a:r>
              <a:rPr lang="en-US" dirty="0"/>
              <a:t>="</a:t>
            </a:r>
            <a:r>
              <a:rPr lang="en-US" dirty="0" err="1"/>
              <a:t>wrap_content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android:text</a:t>
            </a:r>
            <a:r>
              <a:rPr lang="en-US" dirty="0"/>
              <a:t>="@+id/label"     </a:t>
            </a:r>
            <a:r>
              <a:rPr lang="en-US" dirty="0" err="1"/>
              <a:t>android:textSize</a:t>
            </a:r>
            <a:r>
              <a:rPr lang="en-US" dirty="0"/>
              <a:t>="20dp" &gt;</a:t>
            </a:r>
          </a:p>
          <a:p>
            <a:pPr marL="0" indent="0">
              <a:buNone/>
            </a:pPr>
            <a:r>
              <a:rPr lang="en-US" dirty="0"/>
              <a:t>    &lt;/</a:t>
            </a:r>
            <a:r>
              <a:rPr lang="en-US" dirty="0" err="1"/>
              <a:t>TextView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863961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complex </a:t>
            </a:r>
            <a:r>
              <a:rPr lang="en-US" dirty="0" err="1"/>
              <a:t>ListViews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to display more then one piece of information per item, then you can have not only change the layout, but extend the </a:t>
            </a:r>
            <a:r>
              <a:rPr lang="en-US" dirty="0" err="1"/>
              <a:t>ArrayAdapter</a:t>
            </a:r>
            <a:r>
              <a:rPr lang="en-US" dirty="0"/>
              <a:t> or </a:t>
            </a:r>
            <a:r>
              <a:rPr lang="en-US" dirty="0" err="1"/>
              <a:t>BaseAdapter</a:t>
            </a:r>
            <a:r>
              <a:rPr lang="en-US" dirty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3831404"/>
            <a:ext cx="345913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810000"/>
            <a:ext cx="3706137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1196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ArrayAdapter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ArrayAdapter</a:t>
            </a:r>
            <a:r>
              <a:rPr lang="en-US" dirty="0"/>
              <a:t> already extends the </a:t>
            </a:r>
            <a:r>
              <a:rPr lang="en-US" dirty="0" err="1"/>
              <a:t>BaseAdapter</a:t>
            </a:r>
            <a:r>
              <a:rPr lang="en-US" dirty="0"/>
              <a:t> and provides a lot of built in methods.</a:t>
            </a:r>
          </a:p>
          <a:p>
            <a:r>
              <a:rPr lang="en-US" dirty="0"/>
              <a:t>In the </a:t>
            </a:r>
            <a:r>
              <a:rPr lang="en-US" dirty="0" err="1"/>
              <a:t>ListFragment</a:t>
            </a:r>
            <a:r>
              <a:rPr lang="en-US" dirty="0"/>
              <a:t> (or Fragment) you would do something like this:</a:t>
            </a:r>
          </a:p>
          <a:p>
            <a:pPr marL="0" indent="0">
              <a:buNone/>
            </a:pPr>
            <a:r>
              <a:rPr lang="en-US" dirty="0" err="1"/>
              <a:t>ArrayAdapter</a:t>
            </a:r>
            <a:r>
              <a:rPr lang="en-US" dirty="0"/>
              <a:t>&lt;Model&gt; adapter = new </a:t>
            </a:r>
            <a:r>
              <a:rPr lang="en-US" dirty="0" err="1"/>
              <a:t>InteractiveArrayAdapter</a:t>
            </a:r>
            <a:r>
              <a:rPr lang="en-US" dirty="0"/>
              <a:t>(this, </a:t>
            </a:r>
            <a:r>
              <a:rPr lang="en-US" dirty="0" err="1"/>
              <a:t>myModelList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setListAdapter</a:t>
            </a:r>
            <a:r>
              <a:rPr lang="en-US" dirty="0"/>
              <a:t>(adapter);</a:t>
            </a:r>
          </a:p>
          <a:p>
            <a:r>
              <a:rPr lang="en-US" dirty="0"/>
              <a:t>Where </a:t>
            </a:r>
            <a:r>
              <a:rPr lang="en-US" dirty="0" err="1"/>
              <a:t>myModleList</a:t>
            </a:r>
            <a:r>
              <a:rPr lang="en-US" dirty="0"/>
              <a:t> is a list&lt;model&gt; </a:t>
            </a:r>
          </a:p>
          <a:p>
            <a:pPr lvl="1"/>
            <a:r>
              <a:rPr lang="en-US" dirty="0"/>
              <a:t>Where model is a class you created.</a:t>
            </a:r>
          </a:p>
        </p:txBody>
      </p:sp>
    </p:spTree>
    <p:extLst>
      <p:ext uri="{BB962C8B-B14F-4D97-AF65-F5344CB8AC3E}">
        <p14:creationId xmlns:p14="http://schemas.microsoft.com/office/powerpoint/2010/main" val="4257072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ArrayAdapter</a:t>
            </a:r>
            <a:r>
              <a:rPr lang="en-US" dirty="0"/>
              <a:t> (2)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A54ABCC-4C58-46D3-7049-1FA94AB77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260903"/>
            <a:ext cx="10481603" cy="5078313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public class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InterActive_myArrayAdapter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extends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ArrayAdapter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&lt;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InterActive_DataModel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&gt; {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private final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List&lt;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InterActive_DataModel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&gt;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list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private final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Activity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context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InteractiveRowlayoutBinding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binding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public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Arial Unicode MS"/>
              </a:rPr>
              <a:t>InterActive_myArrayAdapter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(Activity context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,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List&lt;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InterActive_DataModel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&gt; list) {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super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(context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R.layout.</a:t>
            </a:r>
            <a:r>
              <a:rPr kumimoji="0" lang="en-US" altLang="en-US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interactive_rowlayout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,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list)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this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context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= context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this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list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= list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}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  <a:t>@Override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public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View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C66D"/>
                </a:solidFill>
                <a:effectLst/>
                <a:latin typeface="Arial Unicode MS"/>
              </a:rPr>
              <a:t>getView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int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position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,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View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convertView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ViewGroup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parent)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A9B7C6"/>
                </a:solidFill>
                <a:latin typeface="Arial Unicode MS"/>
              </a:rPr>
              <a:t>           //this will look very similar to </a:t>
            </a:r>
            <a:r>
              <a:rPr lang="en-US" altLang="en-US" dirty="0" err="1">
                <a:solidFill>
                  <a:srgbClr val="A9B7C6"/>
                </a:solidFill>
                <a:latin typeface="Arial Unicode MS"/>
              </a:rPr>
              <a:t>onCreate</a:t>
            </a:r>
            <a:r>
              <a:rPr lang="en-US" altLang="en-US" dirty="0">
                <a:solidFill>
                  <a:srgbClr val="A9B7C6"/>
                </a:solidFill>
                <a:latin typeface="Arial Unicode MS"/>
              </a:rPr>
              <a:t> or </a:t>
            </a:r>
            <a:r>
              <a:rPr lang="en-US" altLang="en-US" dirty="0" err="1">
                <a:solidFill>
                  <a:srgbClr val="A9B7C6"/>
                </a:solidFill>
                <a:latin typeface="Arial Unicode MS"/>
              </a:rPr>
              <a:t>OnCreateView</a:t>
            </a:r>
            <a:r>
              <a:rPr lang="en-US" altLang="en-US" dirty="0">
                <a:solidFill>
                  <a:srgbClr val="A9B7C6"/>
                </a:solidFill>
                <a:latin typeface="Arial Unicode MS"/>
              </a:rPr>
              <a:t>, using binding.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A9B7C6"/>
                </a:solidFill>
                <a:latin typeface="Arial Unicode MS"/>
              </a:rPr>
              <a:t>}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512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So for this one, we have </a:t>
            </a:r>
            <a:r>
              <a:rPr lang="en-US" sz="2000" dirty="0" err="1"/>
              <a:t>TextView</a:t>
            </a:r>
            <a:r>
              <a:rPr lang="en-US" sz="2000" dirty="0"/>
              <a:t> and </a:t>
            </a:r>
            <a:r>
              <a:rPr lang="en-US" sz="2000" dirty="0" err="1"/>
              <a:t>checkBox</a:t>
            </a:r>
            <a:r>
              <a:rPr lang="en-US" sz="2000" dirty="0"/>
              <a:t>.  The List tells us if it’s checked or not.</a:t>
            </a:r>
          </a:p>
          <a:p>
            <a:r>
              <a:rPr lang="en-US" sz="2000" dirty="0"/>
              <a:t>In getView, we create the View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7822B78-2649-4311-902E-BEE9183E6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419290"/>
            <a:ext cx="11016300" cy="4278094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if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convertView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==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null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) {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binding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=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InteractiveRowlayoutBinding.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inflate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context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.getLayoutInflater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())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}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else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{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binding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=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InteractiveRowlayoutBinding.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bind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convertView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}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binding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label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.setText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list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.get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(position).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getName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())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binding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check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.setChecked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list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.get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(position).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isSelected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())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binding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check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.setOnCheckedChangeListener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new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OnCheckedChangeListener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() {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… see the code.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})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Arial Unicode MS"/>
              </a:rPr>
              <a:t>//Tag is an like a temp space, in a widget where you can set some information as an Object Class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Arial Unicode MS"/>
              </a:rPr>
              <a:t>//in this case, the position variable.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binding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check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.setTag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String.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valueOf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(position))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Arial Unicode MS"/>
              </a:rPr>
              <a:t>//used to find the list position when we change the check mark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onBind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=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false;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Arial Unicode MS"/>
              </a:rPr>
              <a:t>//end of setting data.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Arial Unicode MS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return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binding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.getRoot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217" y="2428668"/>
            <a:ext cx="354518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8743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</a:t>
            </a:r>
            <a:r>
              <a:rPr lang="en-US" dirty="0" err="1"/>
              <a:t>ListViews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want to very complex and provide our own interface, then normally we extend the </a:t>
            </a:r>
            <a:r>
              <a:rPr lang="en-US" dirty="0" err="1"/>
              <a:t>baseAdapter</a:t>
            </a:r>
            <a:r>
              <a:rPr lang="en-US" dirty="0"/>
              <a:t> to create “fragments” for each item in the </a:t>
            </a:r>
            <a:r>
              <a:rPr lang="en-US" dirty="0" err="1"/>
              <a:t>ListView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In this case a Phone class</a:t>
            </a:r>
          </a:p>
          <a:p>
            <a:pPr marL="0" indent="0">
              <a:buNone/>
            </a:pPr>
            <a:r>
              <a:rPr lang="en-US" dirty="0"/>
              <a:t>is created to hold all the </a:t>
            </a:r>
          </a:p>
          <a:p>
            <a:pPr marL="0" indent="0">
              <a:buNone/>
            </a:pPr>
            <a:r>
              <a:rPr lang="en-US" dirty="0"/>
              <a:t>Information, which passed</a:t>
            </a:r>
          </a:p>
          <a:p>
            <a:pPr marL="0" indent="0">
              <a:buNone/>
            </a:pPr>
            <a:r>
              <a:rPr lang="en-US" dirty="0"/>
              <a:t>to an extended </a:t>
            </a:r>
            <a:r>
              <a:rPr lang="en-US" dirty="0" err="1"/>
              <a:t>baseAdapter</a:t>
            </a:r>
            <a:r>
              <a:rPr lang="en-US" dirty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1" y="3657600"/>
            <a:ext cx="345913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36824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BaseAdapter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In a </a:t>
            </a:r>
            <a:r>
              <a:rPr lang="en-US" dirty="0" err="1"/>
              <a:t>BaseAdapter</a:t>
            </a:r>
            <a:r>
              <a:rPr lang="en-US" dirty="0"/>
              <a:t> you must implement the following methods:</a:t>
            </a:r>
          </a:p>
          <a:p>
            <a:r>
              <a:rPr lang="en-US" dirty="0"/>
              <a:t>public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getCount</a:t>
            </a:r>
            <a:r>
              <a:rPr lang="en-US" dirty="0"/>
              <a:t>() </a:t>
            </a:r>
          </a:p>
          <a:p>
            <a:pPr lvl="1"/>
            <a:r>
              <a:rPr lang="en-US" dirty="0"/>
              <a:t>How many items are in the data set represented by this Adapter.</a:t>
            </a:r>
          </a:p>
          <a:p>
            <a:r>
              <a:rPr lang="en-US" dirty="0"/>
              <a:t>public Object </a:t>
            </a:r>
            <a:r>
              <a:rPr lang="en-US" dirty="0" err="1"/>
              <a:t>getItem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position)</a:t>
            </a:r>
          </a:p>
          <a:p>
            <a:pPr lvl="1"/>
            <a:r>
              <a:rPr lang="en-US" dirty="0"/>
              <a:t>Get the data item associated with the specified position in the data set.</a:t>
            </a:r>
          </a:p>
          <a:p>
            <a:r>
              <a:rPr lang="en-US" dirty="0"/>
              <a:t>public long </a:t>
            </a:r>
            <a:r>
              <a:rPr lang="en-US" dirty="0" err="1"/>
              <a:t>getItemId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position) </a:t>
            </a:r>
          </a:p>
          <a:p>
            <a:pPr lvl="1"/>
            <a:r>
              <a:rPr lang="en-US" dirty="0"/>
              <a:t>Get the row id associated with the specified position in the list.</a:t>
            </a:r>
          </a:p>
          <a:p>
            <a:r>
              <a:rPr lang="en-US" dirty="0"/>
              <a:t>public View getView(int position, View </a:t>
            </a:r>
            <a:r>
              <a:rPr lang="en-US" dirty="0" err="1"/>
              <a:t>convertView</a:t>
            </a:r>
            <a:r>
              <a:rPr lang="en-US" dirty="0"/>
              <a:t>, </a:t>
            </a:r>
            <a:r>
              <a:rPr lang="en-US" dirty="0" err="1"/>
              <a:t>ViewGroup</a:t>
            </a:r>
            <a:r>
              <a:rPr lang="en-US" dirty="0"/>
              <a:t> parent) </a:t>
            </a:r>
          </a:p>
          <a:p>
            <a:pPr lvl="1"/>
            <a:r>
              <a:rPr lang="en-US" dirty="0"/>
              <a:t>Like before, the view.</a:t>
            </a:r>
          </a:p>
          <a:p>
            <a:r>
              <a:rPr lang="en-US" dirty="0"/>
              <a:t>You will likely create a constructor, just like before, except you don’t call super, because they isn’t a super constructor.</a:t>
            </a:r>
          </a:p>
          <a:p>
            <a:pPr lvl="1"/>
            <a:r>
              <a:rPr lang="en-US" dirty="0"/>
              <a:t>Get the list and context.</a:t>
            </a:r>
          </a:p>
        </p:txBody>
      </p:sp>
    </p:spTree>
    <p:extLst>
      <p:ext uri="{BB962C8B-B14F-4D97-AF65-F5344CB8AC3E}">
        <p14:creationId xmlns:p14="http://schemas.microsoft.com/office/powerpoint/2010/main" val="2147823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Listview</a:t>
            </a:r>
            <a:r>
              <a:rPr lang="en-US" dirty="0"/>
              <a:t> has been around since API version 1.</a:t>
            </a:r>
          </a:p>
          <a:p>
            <a:pPr lvl="1"/>
            <a:r>
              <a:rPr lang="en-US" dirty="0"/>
              <a:t>It's simple to use but can also be very constrained.</a:t>
            </a:r>
          </a:p>
          <a:p>
            <a:pPr lvl="1"/>
            <a:r>
              <a:rPr lang="en-US" dirty="0"/>
              <a:t>Android is recommending use of the </a:t>
            </a:r>
            <a:r>
              <a:rPr lang="en-US" dirty="0" err="1"/>
              <a:t>RecyclerView</a:t>
            </a:r>
            <a:r>
              <a:rPr lang="en-US" dirty="0"/>
              <a:t> instead of the </a:t>
            </a:r>
            <a:r>
              <a:rPr lang="en-US" dirty="0" err="1"/>
              <a:t>ListView</a:t>
            </a:r>
            <a:r>
              <a:rPr lang="en-US" dirty="0"/>
              <a:t>, we cover the </a:t>
            </a:r>
            <a:r>
              <a:rPr lang="en-US" dirty="0" err="1"/>
              <a:t>RecyclerView</a:t>
            </a:r>
            <a:r>
              <a:rPr lang="en-US" dirty="0"/>
              <a:t> in another lecture.</a:t>
            </a:r>
          </a:p>
          <a:p>
            <a:pPr lvl="2"/>
            <a:r>
              <a:rPr lang="en-US" dirty="0"/>
              <a:t>You can do more interesting views and design.  </a:t>
            </a:r>
          </a:p>
          <a:p>
            <a:pPr lvl="1"/>
            <a:r>
              <a:rPr lang="en-US" dirty="0"/>
              <a:t>Both have their uses and failings.</a:t>
            </a:r>
          </a:p>
        </p:txBody>
      </p:sp>
    </p:spTree>
    <p:extLst>
      <p:ext uri="{BB962C8B-B14F-4D97-AF65-F5344CB8AC3E}">
        <p14:creationId xmlns:p14="http://schemas.microsoft.com/office/powerpoint/2010/main" val="382072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PhoneBookAdapter</a:t>
            </a:r>
            <a:endParaRPr lang="en-US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2F53C0E9-E1B4-6F2D-11F3-5DD93F1F5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77729"/>
            <a:ext cx="10820400" cy="5262979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public class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Phonebook_myAdapter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extends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BaseAdapter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implements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OnClickListener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private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Context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context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private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List&lt;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Phonebook_DataModel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&gt;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listPhonebook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PhonebookRowlayoutBinding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binding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public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Arial Unicode MS"/>
              </a:rPr>
              <a:t>Phonebook_myAdapter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(Context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context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List&lt;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Phonebook_DataModel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&gt;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listPhonebook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this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context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= context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this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listPhonebook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=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listPhonebook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  <a:t>@Override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public int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Arial Unicode MS"/>
              </a:rPr>
              <a:t>getCount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return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listPhonebook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.size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  <a:t>@Override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public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Object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Arial Unicode MS"/>
              </a:rPr>
              <a:t>getItem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int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position)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return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Arial Unicode MS"/>
              </a:rPr>
              <a:t>listPhonebook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.get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(position)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  <a:t>@Override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public long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Arial Unicode MS"/>
              </a:rPr>
              <a:t>getItemId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int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position)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return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position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Arial Unicode MS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Arial Unicode MS"/>
              </a:rPr>
              <a:t>}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57800" y="3657600"/>
            <a:ext cx="4563301" cy="14773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getView will be complex like before, with </a:t>
            </a:r>
          </a:p>
          <a:p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dirty="0" err="1">
                <a:solidFill>
                  <a:schemeClr val="bg1"/>
                </a:solidFill>
              </a:rPr>
              <a:t>inflater</a:t>
            </a:r>
            <a:r>
              <a:rPr lang="en-US" dirty="0">
                <a:solidFill>
                  <a:schemeClr val="bg1"/>
                </a:solidFill>
              </a:rPr>
              <a:t> and then setting up all the widgets</a:t>
            </a:r>
          </a:p>
          <a:p>
            <a:r>
              <a:rPr lang="en-US" dirty="0">
                <a:solidFill>
                  <a:schemeClr val="bg1"/>
                </a:solidFill>
              </a:rPr>
              <a:t>In the layout with information.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See the source code.  ListDemo.zip</a:t>
            </a:r>
          </a:p>
        </p:txBody>
      </p:sp>
    </p:spTree>
    <p:extLst>
      <p:ext uri="{BB962C8B-B14F-4D97-AF65-F5344CB8AC3E}">
        <p14:creationId xmlns:p14="http://schemas.microsoft.com/office/powerpoint/2010/main" val="422260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See the </a:t>
            </a:r>
            <a:r>
              <a:rPr lang="en-US" dirty="0" err="1"/>
              <a:t>ListDemo</a:t>
            </a:r>
            <a:r>
              <a:rPr lang="en-US" dirty="0"/>
              <a:t> on </a:t>
            </a:r>
            <a:r>
              <a:rPr lang="en-US" dirty="0" err="1"/>
              <a:t>github</a:t>
            </a:r>
            <a:r>
              <a:rPr lang="en-US" dirty="0"/>
              <a:t> in the lists repo.</a:t>
            </a:r>
          </a:p>
          <a:p>
            <a:endParaRPr lang="en-US" dirty="0"/>
          </a:p>
          <a:p>
            <a:r>
              <a:rPr lang="en-US" dirty="0"/>
              <a:t>There are a lot more to </a:t>
            </a:r>
            <a:r>
              <a:rPr lang="en-US" dirty="0" err="1"/>
              <a:t>ListView</a:t>
            </a:r>
            <a:endParaRPr lang="en-US" dirty="0"/>
          </a:p>
          <a:p>
            <a:r>
              <a:rPr lang="en-US" dirty="0"/>
              <a:t>Also, you can do the same thing to a spinner as well.  This allows you to create very complex “drop-down menu” to use in your app.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Listviews</a:t>
            </a:r>
            <a:r>
              <a:rPr lang="en-US" dirty="0"/>
              <a:t>, fragments, and callbacks.</a:t>
            </a:r>
            <a:br>
              <a:rPr lang="en-US" dirty="0"/>
            </a:br>
            <a:r>
              <a:rPr lang="en-US" dirty="0"/>
              <a:t>Also </a:t>
            </a:r>
            <a:r>
              <a:rPr lang="en-US" dirty="0" err="1"/>
              <a:t>ModelView</a:t>
            </a:r>
            <a:r>
              <a:rPr lang="en-US" dirty="0"/>
              <a:t> and </a:t>
            </a:r>
            <a:r>
              <a:rPr lang="en-US" dirty="0" err="1"/>
              <a:t>LiveDATA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47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 com with </a:t>
            </a:r>
            <a:r>
              <a:rPr lang="en-US" dirty="0" err="1"/>
              <a:t>listview</a:t>
            </a:r>
            <a:r>
              <a:rPr lang="en-US" dirty="0"/>
              <a:t>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447801"/>
            <a:ext cx="8229600" cy="315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5001" y="5029201"/>
            <a:ext cx="25421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Callback listener, via </a:t>
            </a:r>
          </a:p>
          <a:p>
            <a:r>
              <a:rPr lang="en-US" dirty="0"/>
              <a:t>the </a:t>
            </a:r>
            <a:r>
              <a:rPr lang="en-US" dirty="0" err="1"/>
              <a:t>onItemClick</a:t>
            </a:r>
            <a:r>
              <a:rPr lang="en-US" dirty="0"/>
              <a:t> methods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514600" y="4343400"/>
            <a:ext cx="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800600" y="5105400"/>
            <a:ext cx="5504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Activity “sends” the information to the text fragment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7239000" y="4648200"/>
            <a:ext cx="76200" cy="56566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906603" y="5717938"/>
            <a:ext cx="83982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  <a:p>
            <a:r>
              <a:rPr lang="en-US" dirty="0"/>
              <a:t>a </a:t>
            </a:r>
            <a:r>
              <a:rPr lang="en-US" dirty="0" err="1"/>
              <a:t>modelview</a:t>
            </a:r>
            <a:r>
              <a:rPr lang="en-US" dirty="0"/>
              <a:t> here                and Observer here, when it's triggered, it changes the info</a:t>
            </a:r>
          </a:p>
          <a:p>
            <a:r>
              <a:rPr lang="en-US" dirty="0"/>
              <a:t>changes and triggers.</a:t>
            </a:r>
          </a:p>
        </p:txBody>
      </p:sp>
    </p:spTree>
    <p:extLst>
      <p:ext uri="{BB962C8B-B14F-4D97-AF65-F5344CB8AC3E}">
        <p14:creationId xmlns:p14="http://schemas.microsoft.com/office/powerpoint/2010/main" val="10365274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 com with </a:t>
            </a:r>
            <a:r>
              <a:rPr lang="en-US" dirty="0" err="1"/>
              <a:t>listview</a:t>
            </a:r>
            <a:r>
              <a:rPr lang="en-US" dirty="0"/>
              <a:t> (2)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760305"/>
            <a:ext cx="3462931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768012"/>
            <a:ext cx="4284126" cy="217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5638800" y="2514600"/>
            <a:ext cx="6096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57400" y="4267200"/>
            <a:ext cx="32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Callback listener, via </a:t>
            </a:r>
          </a:p>
          <a:p>
            <a:r>
              <a:rPr lang="en-US" dirty="0"/>
              <a:t>the </a:t>
            </a:r>
            <a:r>
              <a:rPr lang="en-US" dirty="0" err="1"/>
              <a:t>onItemClick</a:t>
            </a:r>
            <a:r>
              <a:rPr lang="en-US" dirty="0"/>
              <a:t> methods</a:t>
            </a:r>
          </a:p>
          <a:p>
            <a:endParaRPr lang="en-US" dirty="0"/>
          </a:p>
          <a:p>
            <a:r>
              <a:rPr lang="en-US" dirty="0"/>
              <a:t>Since the text fragment is not on the screen, it adds it and sets the arguments to the fragment.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34200" y="4572001"/>
            <a:ext cx="356995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fragment reads the position via </a:t>
            </a:r>
          </a:p>
          <a:p>
            <a:r>
              <a:rPr lang="en-US" dirty="0"/>
              <a:t>Get arguments, in the </a:t>
            </a:r>
            <a:r>
              <a:rPr lang="en-US" dirty="0" err="1"/>
              <a:t>onStart</a:t>
            </a:r>
            <a:r>
              <a:rPr lang="en-US" dirty="0"/>
              <a:t>() </a:t>
            </a:r>
          </a:p>
          <a:p>
            <a:r>
              <a:rPr lang="en-US" dirty="0"/>
              <a:t>method.</a:t>
            </a:r>
          </a:p>
          <a:p>
            <a:r>
              <a:rPr lang="en-US" dirty="0"/>
              <a:t>It then displays the correct info.</a:t>
            </a:r>
          </a:p>
          <a:p>
            <a:endParaRPr lang="en-US" dirty="0"/>
          </a:p>
          <a:p>
            <a:r>
              <a:rPr lang="en-US" dirty="0"/>
              <a:t>Pressing the back button, return to</a:t>
            </a:r>
          </a:p>
          <a:p>
            <a:r>
              <a:rPr lang="en-US"/>
              <a:t>listview </a:t>
            </a:r>
            <a:r>
              <a:rPr lang="en-US" dirty="0"/>
              <a:t>again.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971800" y="3276600"/>
            <a:ext cx="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934200" y="3771900"/>
            <a:ext cx="0" cy="1714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0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ModelView</a:t>
            </a:r>
            <a:r>
              <a:rPr lang="en-US" dirty="0"/>
              <a:t> and </a:t>
            </a:r>
            <a:r>
              <a:rPr lang="en-US" dirty="0" err="1"/>
              <a:t>LiveData</a:t>
            </a:r>
            <a:r>
              <a:rPr lang="en-US" dirty="0"/>
              <a:t> with </a:t>
            </a:r>
            <a:r>
              <a:rPr lang="en-US" dirty="0" err="1"/>
              <a:t>listview</a:t>
            </a:r>
            <a:r>
              <a:rPr lang="en-US" dirty="0"/>
              <a:t> (2)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760305"/>
            <a:ext cx="3462931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768012"/>
            <a:ext cx="4284126" cy="217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5638800" y="2514600"/>
            <a:ext cx="6096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57400" y="4267200"/>
            <a:ext cx="32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fragment there is a </a:t>
            </a:r>
            <a:r>
              <a:rPr lang="en-US" dirty="0" err="1"/>
              <a:t>ModelView</a:t>
            </a:r>
            <a:r>
              <a:rPr lang="en-US" dirty="0"/>
              <a:t> that has live data</a:t>
            </a:r>
          </a:p>
          <a:p>
            <a:endParaRPr lang="en-US" dirty="0"/>
          </a:p>
          <a:p>
            <a:r>
              <a:rPr lang="en-US" dirty="0"/>
              <a:t>When clicked, it changes the </a:t>
            </a:r>
            <a:r>
              <a:rPr lang="en-US" dirty="0" err="1"/>
              <a:t>modelview</a:t>
            </a:r>
            <a:r>
              <a:rPr lang="en-US" dirty="0"/>
              <a:t>. which triggers the observers.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34200" y="4572001"/>
            <a:ext cx="355610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fragment sets observers for the</a:t>
            </a:r>
          </a:p>
          <a:p>
            <a:r>
              <a:rPr lang="en-US" dirty="0" err="1"/>
              <a:t>modelview</a:t>
            </a:r>
            <a:r>
              <a:rPr lang="en-US" dirty="0"/>
              <a:t>.  It then updates when it</a:t>
            </a:r>
          </a:p>
          <a:p>
            <a:r>
              <a:rPr lang="en-US" dirty="0"/>
              <a:t>changes.</a:t>
            </a:r>
          </a:p>
          <a:p>
            <a:endParaRPr lang="en-US" dirty="0"/>
          </a:p>
          <a:p>
            <a:r>
              <a:rPr lang="en-US" dirty="0"/>
              <a:t>Pressing the back button, return to</a:t>
            </a:r>
          </a:p>
          <a:p>
            <a:r>
              <a:rPr lang="en-US" dirty="0" err="1"/>
              <a:t>listview</a:t>
            </a:r>
            <a:r>
              <a:rPr lang="en-US" dirty="0"/>
              <a:t> again.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971800" y="3276600"/>
            <a:ext cx="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934200" y="3771900"/>
            <a:ext cx="0" cy="1714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87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ExpandableListView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92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ExpandableListView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4876800" cy="4525963"/>
          </a:xfrm>
        </p:spPr>
        <p:txBody>
          <a:bodyPr>
            <a:normAutofit/>
          </a:bodyPr>
          <a:lstStyle/>
          <a:p>
            <a:r>
              <a:rPr lang="en-US" dirty="0"/>
              <a:t>A view that shows items in a vertically scrolling two-level list. </a:t>
            </a:r>
          </a:p>
          <a:p>
            <a:pPr lvl="1"/>
            <a:r>
              <a:rPr lang="en-US" dirty="0"/>
              <a:t>This differs from the </a:t>
            </a:r>
            <a:r>
              <a:rPr lang="en-US" dirty="0" err="1"/>
              <a:t>ListView</a:t>
            </a:r>
            <a:r>
              <a:rPr lang="en-US" dirty="0"/>
              <a:t> by allowing two levels: groups which can individually be expanded to show its children. </a:t>
            </a:r>
          </a:p>
          <a:p>
            <a:pPr lvl="1"/>
            <a:r>
              <a:rPr lang="en-US" dirty="0"/>
              <a:t>The items come from the </a:t>
            </a:r>
            <a:r>
              <a:rPr lang="en-US" dirty="0" err="1"/>
              <a:t>ExpandableListAdapter</a:t>
            </a:r>
            <a:r>
              <a:rPr lang="en-US" dirty="0"/>
              <a:t> associated with this view. </a:t>
            </a: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1" y="1676401"/>
            <a:ext cx="251442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0" y="6096001"/>
            <a:ext cx="7555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Picture from</a:t>
            </a:r>
            <a:endParaRPr lang="en-US" dirty="0">
              <a:hlinkClick r:id="" action="ppaction://noaction"/>
            </a:endParaRPr>
          </a:p>
          <a:p>
            <a:r>
              <a:rPr lang="en-US" dirty="0">
                <a:hlinkClick r:id="" action="ppaction://noaction"/>
              </a:rPr>
              <a:t> http</a:t>
            </a:r>
            <a:r>
              <a:rPr lang="en-US" dirty="0">
                <a:hlinkClick r:id="rId3"/>
              </a:rPr>
              <a:t>://www.androidhive.info/2013/07/android-expandable-list-view-tutorial/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60514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Layout(s)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layout is just like a </a:t>
            </a:r>
            <a:r>
              <a:rPr lang="en-US" dirty="0" err="1"/>
              <a:t>listview</a:t>
            </a:r>
            <a:endParaRPr lang="en-US" dirty="0"/>
          </a:p>
          <a:p>
            <a:pPr lvl="1"/>
            <a:r>
              <a:rPr lang="en-US" dirty="0"/>
              <a:t>You can use it as the only widget or setup with other widgets.</a:t>
            </a:r>
          </a:p>
          <a:p>
            <a:pPr lvl="1"/>
            <a:r>
              <a:rPr lang="en-US" dirty="0"/>
              <a:t>Basic version:</a:t>
            </a:r>
          </a:p>
          <a:p>
            <a:pPr marL="457200" lvl="1" indent="0">
              <a:buNone/>
            </a:pPr>
            <a:r>
              <a:rPr lang="en-US" dirty="0"/>
              <a:t> &lt;</a:t>
            </a:r>
            <a:r>
              <a:rPr lang="en-US" dirty="0" err="1"/>
              <a:t>ExpandableListView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            </a:t>
            </a:r>
            <a:r>
              <a:rPr lang="en-US" dirty="0" err="1"/>
              <a:t>android:id</a:t>
            </a:r>
            <a:r>
              <a:rPr lang="en-US" dirty="0"/>
              <a:t>="@+id/</a:t>
            </a:r>
            <a:r>
              <a:rPr lang="en-US" dirty="0" err="1"/>
              <a:t>lvExp</a:t>
            </a:r>
            <a:r>
              <a:rPr lang="en-US" dirty="0"/>
              <a:t>"</a:t>
            </a:r>
          </a:p>
          <a:p>
            <a:pPr marL="457200" lvl="1" indent="0">
              <a:buNone/>
            </a:pPr>
            <a:r>
              <a:rPr lang="en-US" dirty="0"/>
              <a:t>                </a:t>
            </a:r>
            <a:r>
              <a:rPr lang="en-US" dirty="0" err="1"/>
              <a:t>android:layout_height</a:t>
            </a:r>
            <a:r>
              <a:rPr lang="en-US" dirty="0"/>
              <a:t>="</a:t>
            </a:r>
            <a:r>
              <a:rPr lang="en-US" dirty="0" err="1"/>
              <a:t>match_parent</a:t>
            </a:r>
            <a:r>
              <a:rPr lang="en-US" dirty="0"/>
              <a:t>"</a:t>
            </a:r>
          </a:p>
          <a:p>
            <a:pPr marL="457200" lvl="1" indent="0">
              <a:buNone/>
            </a:pPr>
            <a:r>
              <a:rPr lang="en-US" dirty="0"/>
              <a:t>                </a:t>
            </a:r>
            <a:r>
              <a:rPr lang="en-US" dirty="0" err="1"/>
              <a:t>android:layout_width</a:t>
            </a:r>
            <a:r>
              <a:rPr lang="en-US" dirty="0"/>
              <a:t>="</a:t>
            </a:r>
            <a:r>
              <a:rPr lang="en-US" dirty="0" err="1"/>
              <a:t>match_parent</a:t>
            </a:r>
            <a:r>
              <a:rPr lang="en-US" dirty="0"/>
              <a:t>"/&gt;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670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a </a:t>
            </a:r>
            <a:r>
              <a:rPr lang="en-US" dirty="0" err="1"/>
              <a:t>listview</a:t>
            </a:r>
            <a:r>
              <a:rPr lang="en-US" dirty="0"/>
              <a:t>, you also need a layout for the items.</a:t>
            </a:r>
          </a:p>
          <a:p>
            <a:pPr lvl="1"/>
            <a:r>
              <a:rPr lang="en-US" dirty="0"/>
              <a:t>Except now we have (likely) two layouts.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Group heading layout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Children layout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079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ArrayAdapter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we lists some type of "list" displayed, it uses an </a:t>
            </a:r>
            <a:r>
              <a:rPr lang="en-US" dirty="0" err="1"/>
              <a:t>ArrayAdapter</a:t>
            </a:r>
            <a:r>
              <a:rPr lang="en-US" dirty="0"/>
              <a:t>, which also needs a simple layout provided by android (don't need to create this layouts, unless you want to)</a:t>
            </a:r>
          </a:p>
          <a:p>
            <a:pPr lvl="1"/>
            <a:r>
              <a:rPr lang="en-US" dirty="0" err="1"/>
              <a:t>andriod.R.layout.X</a:t>
            </a:r>
            <a:r>
              <a:rPr lang="en-US" dirty="0"/>
              <a:t>  for the layouts.</a:t>
            </a:r>
          </a:p>
          <a:p>
            <a:pPr lvl="2"/>
            <a:r>
              <a:rPr lang="en-US" dirty="0"/>
              <a:t>http://developer.android.com/intl/zh-CN/reference/android/R.layout.html for the full list.</a:t>
            </a:r>
          </a:p>
          <a:p>
            <a:pPr lvl="1"/>
            <a:r>
              <a:rPr lang="en-US" dirty="0"/>
              <a:t>This can be override to make very fancy views, with say icons and text, clickable ratings and text, etc…</a:t>
            </a:r>
          </a:p>
          <a:p>
            <a:pPr lvl="2"/>
            <a:r>
              <a:rPr lang="en-US" dirty="0"/>
              <a:t>We will come back to this in </a:t>
            </a:r>
            <a:r>
              <a:rPr lang="en-US" dirty="0" err="1"/>
              <a:t>ListViews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7824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It should be noted there are several adapters you can use, subclasses of </a:t>
            </a:r>
            <a:r>
              <a:rPr lang="en-US" dirty="0" err="1"/>
              <a:t>ExpandableListAdapter</a:t>
            </a:r>
            <a:endParaRPr lang="en-US" dirty="0"/>
          </a:p>
          <a:p>
            <a:pPr lvl="1"/>
            <a:r>
              <a:rPr lang="en-US" dirty="0"/>
              <a:t> </a:t>
            </a:r>
            <a:r>
              <a:rPr lang="en-US" dirty="0" err="1"/>
              <a:t>BaseExpandableListAdapter</a:t>
            </a:r>
            <a:endParaRPr lang="en-US" dirty="0"/>
          </a:p>
          <a:p>
            <a:pPr lvl="2"/>
            <a:r>
              <a:rPr lang="en-US" dirty="0"/>
              <a:t>Which was extended for the elvdemo1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SimpleExpandableListAdapter</a:t>
            </a:r>
            <a:endParaRPr lang="en-US" dirty="0"/>
          </a:p>
          <a:p>
            <a:pPr lvl="2"/>
            <a:r>
              <a:rPr lang="en-US" dirty="0"/>
              <a:t>As the name says: simple.  You provide with a list of items and a mapping for the layouts and it does the work.  Or you can extend it to add even more.  Which is used for elvdemo2</a:t>
            </a:r>
          </a:p>
          <a:p>
            <a:pPr lvl="1"/>
            <a:r>
              <a:rPr lang="en-US" dirty="0" err="1"/>
              <a:t>CursorTreeAdapter</a:t>
            </a:r>
            <a:r>
              <a:rPr lang="en-US" dirty="0"/>
              <a:t>, </a:t>
            </a:r>
            <a:r>
              <a:rPr lang="en-US" dirty="0" err="1"/>
              <a:t>ResourceCursorTreeAdapter</a:t>
            </a:r>
            <a:r>
              <a:rPr lang="en-US" dirty="0"/>
              <a:t>, </a:t>
            </a:r>
            <a:r>
              <a:rPr lang="en-US" dirty="0" err="1"/>
              <a:t>SimpleCursorTreeAdapter</a:t>
            </a:r>
            <a:endParaRPr lang="en-US" dirty="0"/>
          </a:p>
          <a:p>
            <a:pPr lvl="2"/>
            <a:r>
              <a:rPr lang="en-US" dirty="0"/>
              <a:t>Which can be used for databases or anything that has a cursor</a:t>
            </a:r>
          </a:p>
        </p:txBody>
      </p:sp>
    </p:spTree>
    <p:extLst>
      <p:ext uri="{BB962C8B-B14F-4D97-AF65-F5344CB8AC3E}">
        <p14:creationId xmlns:p14="http://schemas.microsoft.com/office/powerpoint/2010/main" val="27160154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SimpleExpandableListAdapter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It’s all about the constructor and the data.</a:t>
            </a:r>
          </a:p>
          <a:p>
            <a:pPr lvl="1"/>
            <a:r>
              <a:rPr lang="en-US" dirty="0"/>
              <a:t>Which the data structure is a bit complex.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constuctor</a:t>
            </a:r>
            <a:r>
              <a:rPr lang="en-US" dirty="0"/>
              <a:t>: </a:t>
            </a:r>
            <a:r>
              <a:rPr lang="en-US" dirty="0" err="1"/>
              <a:t>SimpleExpandableListAdapter</a:t>
            </a:r>
            <a:r>
              <a:rPr lang="en-US" dirty="0"/>
              <a:t>(</a:t>
            </a:r>
          </a:p>
          <a:p>
            <a:pPr marL="914400" lvl="2" indent="0">
              <a:buNone/>
            </a:pPr>
            <a:r>
              <a:rPr lang="en-US" dirty="0"/>
              <a:t>Context </a:t>
            </a:r>
            <a:r>
              <a:rPr lang="en-US" dirty="0" err="1"/>
              <a:t>context</a:t>
            </a:r>
            <a:r>
              <a:rPr lang="en-US" dirty="0"/>
              <a:t>, </a:t>
            </a:r>
          </a:p>
          <a:p>
            <a:pPr marL="914400" lvl="2" indent="0">
              <a:buNone/>
            </a:pPr>
            <a:r>
              <a:rPr lang="en-US" dirty="0"/>
              <a:t>List&lt;? extends Map&lt;String, ?&gt;&gt; </a:t>
            </a:r>
            <a:r>
              <a:rPr lang="en-US" dirty="0" err="1"/>
              <a:t>groupData</a:t>
            </a:r>
            <a:r>
              <a:rPr lang="en-US" dirty="0"/>
              <a:t>,   //next slide.</a:t>
            </a:r>
          </a:p>
          <a:p>
            <a:pPr marL="914400" lvl="2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groupLayout</a:t>
            </a:r>
            <a:r>
              <a:rPr lang="en-US" dirty="0"/>
              <a:t>,   //layout for group level</a:t>
            </a:r>
          </a:p>
          <a:p>
            <a:pPr marL="914400" lvl="2" indent="0">
              <a:buNone/>
            </a:pPr>
            <a:r>
              <a:rPr lang="en-US" dirty="0"/>
              <a:t>String[] </a:t>
            </a:r>
            <a:r>
              <a:rPr lang="en-US" dirty="0" err="1"/>
              <a:t>groupFrom</a:t>
            </a:r>
            <a:r>
              <a:rPr lang="en-US" dirty="0"/>
              <a:t>,  //mapping from the string key </a:t>
            </a:r>
          </a:p>
          <a:p>
            <a:pPr marL="914400" lvl="2" indent="0">
              <a:buNone/>
            </a:pPr>
            <a:r>
              <a:rPr lang="en-US" dirty="0" err="1"/>
              <a:t>int</a:t>
            </a:r>
            <a:r>
              <a:rPr lang="en-US" dirty="0"/>
              <a:t>[] </a:t>
            </a:r>
            <a:r>
              <a:rPr lang="en-US" dirty="0" err="1"/>
              <a:t>groupTo</a:t>
            </a:r>
            <a:r>
              <a:rPr lang="en-US" dirty="0"/>
              <a:t>,             // to the data  (in map&lt;string,?&gt;)</a:t>
            </a:r>
          </a:p>
          <a:p>
            <a:pPr marL="914400" lvl="2" indent="0">
              <a:buNone/>
            </a:pPr>
            <a:r>
              <a:rPr lang="en-US" dirty="0"/>
              <a:t>List&lt;? extends List&lt;? extends Map&lt;String, ?&gt;&gt;&gt; </a:t>
            </a:r>
            <a:r>
              <a:rPr lang="en-US" dirty="0" err="1"/>
              <a:t>childData</a:t>
            </a:r>
            <a:r>
              <a:rPr lang="en-US" dirty="0"/>
              <a:t>, //ns</a:t>
            </a:r>
          </a:p>
          <a:p>
            <a:pPr marL="914400" lvl="2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childLayout</a:t>
            </a:r>
            <a:r>
              <a:rPr lang="en-US" dirty="0"/>
              <a:t>,   //layout for the child level.</a:t>
            </a:r>
          </a:p>
          <a:p>
            <a:pPr marL="914400" lvl="2" indent="0">
              <a:buNone/>
            </a:pPr>
            <a:r>
              <a:rPr lang="en-US" dirty="0"/>
              <a:t>String[] </a:t>
            </a:r>
            <a:r>
              <a:rPr lang="en-US" dirty="0" err="1"/>
              <a:t>childFrom</a:t>
            </a:r>
            <a:r>
              <a:rPr lang="en-US" dirty="0"/>
              <a:t>,   //mapping from map string key </a:t>
            </a:r>
          </a:p>
          <a:p>
            <a:pPr marL="914400" lvl="2" indent="0">
              <a:buNone/>
            </a:pPr>
            <a:r>
              <a:rPr lang="en-US" dirty="0" err="1"/>
              <a:t>int</a:t>
            </a:r>
            <a:r>
              <a:rPr lang="en-US" dirty="0"/>
              <a:t>[] </a:t>
            </a:r>
            <a:r>
              <a:rPr lang="en-US" dirty="0" err="1"/>
              <a:t>childTo</a:t>
            </a:r>
            <a:r>
              <a:rPr lang="en-US" dirty="0"/>
              <a:t>)              // to the data  (in map&lt;string, ?&gt;)</a:t>
            </a:r>
          </a:p>
        </p:txBody>
      </p:sp>
    </p:spTree>
    <p:extLst>
      <p:ext uri="{BB962C8B-B14F-4D97-AF65-F5344CB8AC3E}">
        <p14:creationId xmlns:p14="http://schemas.microsoft.com/office/powerpoint/2010/main" val="32348110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We have to “lists” one for the group/parent level and another which is a list of lists for the child data.</a:t>
            </a:r>
          </a:p>
          <a:p>
            <a:r>
              <a:rPr lang="en-US" dirty="0"/>
              <a:t>List&lt;? extends Map&lt;String, ?&gt;&gt; </a:t>
            </a:r>
            <a:r>
              <a:rPr lang="en-US" dirty="0" err="1"/>
              <a:t>groupData</a:t>
            </a:r>
            <a:endParaRPr lang="en-US" dirty="0"/>
          </a:p>
          <a:p>
            <a:pPr lvl="1"/>
            <a:r>
              <a:rPr lang="en-US" dirty="0" err="1"/>
              <a:t>ArrayList</a:t>
            </a:r>
            <a:r>
              <a:rPr lang="en-US" dirty="0"/>
              <a:t>&lt;Map&lt;</a:t>
            </a:r>
            <a:r>
              <a:rPr lang="en-US" dirty="0" err="1"/>
              <a:t>String,String</a:t>
            </a:r>
            <a:r>
              <a:rPr lang="en-US" dirty="0"/>
              <a:t>&gt;&gt;  </a:t>
            </a:r>
            <a:r>
              <a:rPr lang="en-US" dirty="0" err="1"/>
              <a:t>listDataGroup</a:t>
            </a:r>
            <a:r>
              <a:rPr lang="en-US" dirty="0"/>
              <a:t> …;</a:t>
            </a:r>
          </a:p>
          <a:p>
            <a:pPr lvl="2"/>
            <a:r>
              <a:rPr lang="en-US" dirty="0" err="1"/>
              <a:t>HashMap</a:t>
            </a:r>
            <a:r>
              <a:rPr lang="en-US" dirty="0"/>
              <a:t>&lt;</a:t>
            </a:r>
            <a:r>
              <a:rPr lang="en-US" dirty="0" err="1"/>
              <a:t>String,String</a:t>
            </a:r>
            <a:r>
              <a:rPr lang="en-US" dirty="0"/>
              <a:t>&gt; m = new </a:t>
            </a:r>
            <a:r>
              <a:rPr lang="en-US" dirty="0" err="1"/>
              <a:t>HashMap</a:t>
            </a:r>
            <a:r>
              <a:rPr lang="en-US" dirty="0"/>
              <a:t>&lt;</a:t>
            </a:r>
            <a:r>
              <a:rPr lang="en-US" dirty="0" err="1"/>
              <a:t>String,String</a:t>
            </a:r>
            <a:r>
              <a:rPr lang="en-US" dirty="0"/>
              <a:t>&gt;();</a:t>
            </a:r>
          </a:p>
          <a:p>
            <a:pPr lvl="2"/>
            <a:r>
              <a:rPr lang="en-US" dirty="0" err="1"/>
              <a:t>m.put</a:t>
            </a:r>
            <a:r>
              <a:rPr lang="en-US" dirty="0"/>
              <a:t>( "Group </a:t>
            </a:r>
            <a:r>
              <a:rPr lang="en-US" dirty="0" err="1"/>
              <a:t>Item","Group</a:t>
            </a:r>
            <a:r>
              <a:rPr lang="en-US" dirty="0"/>
              <a:t> Item " + </a:t>
            </a:r>
            <a:r>
              <a:rPr lang="en-US" dirty="0" err="1"/>
              <a:t>i</a:t>
            </a:r>
            <a:r>
              <a:rPr lang="en-US" dirty="0"/>
              <a:t> ); </a:t>
            </a:r>
          </a:p>
          <a:p>
            <a:pPr lvl="3"/>
            <a:r>
              <a:rPr lang="en-US" dirty="0"/>
              <a:t>the key (Group Item) and it's value.</a:t>
            </a:r>
          </a:p>
          <a:p>
            <a:pPr lvl="2"/>
            <a:r>
              <a:rPr lang="en-US" dirty="0" err="1"/>
              <a:t>listDataGroup.add</a:t>
            </a:r>
            <a:r>
              <a:rPr lang="en-US" dirty="0"/>
              <a:t>( m );</a:t>
            </a:r>
          </a:p>
          <a:p>
            <a:r>
              <a:rPr lang="en-US" dirty="0"/>
              <a:t>List&lt;? extends List&lt;? extends Map&lt;String, ?&gt;&gt;&gt; </a:t>
            </a:r>
            <a:r>
              <a:rPr lang="en-US" dirty="0" err="1"/>
              <a:t>childData</a:t>
            </a:r>
            <a:endParaRPr lang="en-US" dirty="0"/>
          </a:p>
          <a:p>
            <a:pPr lvl="1"/>
            <a:r>
              <a:rPr lang="en-US" dirty="0"/>
              <a:t>In an nutshell, it’s a list of lists of Map data.</a:t>
            </a:r>
          </a:p>
          <a:p>
            <a:pPr lvl="2"/>
            <a:r>
              <a:rPr lang="en-US" dirty="0"/>
              <a:t>There is a big list, that contains </a:t>
            </a:r>
            <a:r>
              <a:rPr lang="en-US" dirty="0" err="1"/>
              <a:t>sublists</a:t>
            </a:r>
            <a:r>
              <a:rPr lang="en-US" dirty="0"/>
              <a:t> (same number as items in </a:t>
            </a:r>
            <a:r>
              <a:rPr lang="en-US" dirty="0" err="1"/>
              <a:t>groupData</a:t>
            </a:r>
            <a:r>
              <a:rPr lang="en-US" dirty="0"/>
              <a:t>).  The map items are the data for each child level.</a:t>
            </a:r>
          </a:p>
          <a:p>
            <a:pPr lvl="3"/>
            <a:r>
              <a:rPr lang="en-US" dirty="0"/>
              <a:t>Again it uses the map&lt;key, data&gt; method.  Which is mapped in the constructor.</a:t>
            </a:r>
          </a:p>
        </p:txBody>
      </p:sp>
    </p:spTree>
    <p:extLst>
      <p:ext uri="{BB962C8B-B14F-4D97-AF65-F5344CB8AC3E}">
        <p14:creationId xmlns:p14="http://schemas.microsoft.com/office/powerpoint/2010/main" val="33480789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Resulting in something like this: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091531"/>
            <a:ext cx="405765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36601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BaseExpandableListAdapter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adapter you need to extend and then we get to implement all the necessary methods:</a:t>
            </a:r>
          </a:p>
          <a:p>
            <a:pPr lvl="1"/>
            <a:r>
              <a:rPr lang="en-US" dirty="0" err="1"/>
              <a:t>getChild</a:t>
            </a:r>
            <a:r>
              <a:rPr lang="en-US" dirty="0"/>
              <a:t>, </a:t>
            </a:r>
            <a:r>
              <a:rPr lang="en-US" dirty="0" err="1"/>
              <a:t>getChildrenCount</a:t>
            </a:r>
            <a:r>
              <a:rPr lang="en-US" dirty="0"/>
              <a:t>, </a:t>
            </a:r>
            <a:r>
              <a:rPr lang="en-US" dirty="0" err="1"/>
              <a:t>getChildId</a:t>
            </a:r>
            <a:r>
              <a:rPr lang="en-US" dirty="0"/>
              <a:t>, </a:t>
            </a:r>
            <a:r>
              <a:rPr lang="en-US" dirty="0" err="1"/>
              <a:t>getChildView</a:t>
            </a:r>
            <a:r>
              <a:rPr lang="en-US" dirty="0"/>
              <a:t>, </a:t>
            </a:r>
          </a:p>
          <a:p>
            <a:pPr lvl="2"/>
            <a:r>
              <a:rPr lang="en-US" dirty="0"/>
              <a:t>All the list info for the children views</a:t>
            </a:r>
          </a:p>
          <a:p>
            <a:pPr lvl="1"/>
            <a:r>
              <a:rPr lang="en-US" dirty="0" err="1"/>
              <a:t>getGroup</a:t>
            </a:r>
            <a:r>
              <a:rPr lang="en-US" dirty="0"/>
              <a:t>, </a:t>
            </a:r>
            <a:r>
              <a:rPr lang="en-US" dirty="0" err="1"/>
              <a:t>getGroupCount</a:t>
            </a:r>
            <a:r>
              <a:rPr lang="en-US" dirty="0"/>
              <a:t>, </a:t>
            </a:r>
            <a:r>
              <a:rPr lang="en-US" dirty="0" err="1"/>
              <a:t>getGroupId</a:t>
            </a:r>
            <a:r>
              <a:rPr lang="en-US" dirty="0"/>
              <a:t>, </a:t>
            </a:r>
            <a:r>
              <a:rPr lang="en-US" dirty="0" err="1"/>
              <a:t>getGroupView</a:t>
            </a:r>
            <a:endParaRPr lang="en-US" dirty="0"/>
          </a:p>
          <a:p>
            <a:pPr lvl="2"/>
            <a:r>
              <a:rPr lang="en-US" dirty="0"/>
              <a:t>All the list info for the Group/parent views</a:t>
            </a:r>
          </a:p>
          <a:p>
            <a:pPr lvl="1"/>
            <a:r>
              <a:rPr lang="en-US" dirty="0" err="1"/>
              <a:t>HastStableIds</a:t>
            </a:r>
            <a:r>
              <a:rPr lang="en-US" dirty="0"/>
              <a:t>, and </a:t>
            </a:r>
            <a:r>
              <a:rPr lang="en-US" dirty="0" err="1"/>
              <a:t>isChildSelectable</a:t>
            </a:r>
            <a:endParaRPr lang="en-US" dirty="0"/>
          </a:p>
          <a:p>
            <a:pPr lvl="1"/>
            <a:r>
              <a:rPr lang="en-US" dirty="0"/>
              <a:t>Plus you’ll need a constructor for it as well.</a:t>
            </a:r>
          </a:p>
        </p:txBody>
      </p:sp>
    </p:spTree>
    <p:extLst>
      <p:ext uri="{BB962C8B-B14F-4D97-AF65-F5344CB8AC3E}">
        <p14:creationId xmlns:p14="http://schemas.microsoft.com/office/powerpoint/2010/main" val="2567085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BaseExpandableListAdapter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the </a:t>
            </a:r>
            <a:r>
              <a:rPr lang="en-US"/>
              <a:t>developer documentation </a:t>
            </a:r>
            <a:r>
              <a:rPr lang="en-US" dirty="0"/>
              <a:t>and  see the code for elvDemo1 for a better understanding what each of these methods are.</a:t>
            </a:r>
          </a:p>
          <a:p>
            <a:endParaRPr lang="en-US" dirty="0"/>
          </a:p>
          <a:p>
            <a:pPr lvl="1"/>
            <a:r>
              <a:rPr lang="en-US" dirty="0"/>
              <a:t>Plus you really need to understand what a basic </a:t>
            </a:r>
            <a:r>
              <a:rPr lang="en-US" dirty="0" err="1"/>
              <a:t>listview</a:t>
            </a:r>
            <a:r>
              <a:rPr lang="en-US" dirty="0"/>
              <a:t> does!</a:t>
            </a:r>
          </a:p>
        </p:txBody>
      </p:sp>
    </p:spTree>
    <p:extLst>
      <p:ext uri="{BB962C8B-B14F-4D97-AF65-F5344CB8AC3E}">
        <p14:creationId xmlns:p14="http://schemas.microsoft.com/office/powerpoint/2010/main" val="15009437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(old version)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Like the </a:t>
            </a:r>
            <a:r>
              <a:rPr lang="en-US" dirty="0" err="1"/>
              <a:t>ListActivity</a:t>
            </a:r>
            <a:r>
              <a:rPr lang="en-US" dirty="0"/>
              <a:t>, there is also a </a:t>
            </a:r>
            <a:r>
              <a:rPr lang="en-US" dirty="0" err="1"/>
              <a:t>ExpandableListActivity</a:t>
            </a:r>
            <a:endParaRPr lang="en-US" dirty="0"/>
          </a:p>
          <a:p>
            <a:pPr lvl="1"/>
            <a:r>
              <a:rPr lang="en-US" dirty="0"/>
              <a:t>Where you don’t have a layout for the main.</a:t>
            </a:r>
          </a:p>
          <a:p>
            <a:pPr lvl="1"/>
            <a:r>
              <a:rPr lang="en-US" dirty="0"/>
              <a:t>It’s provided for you, plus some addition methods are built into the activity.</a:t>
            </a:r>
          </a:p>
          <a:p>
            <a:r>
              <a:rPr lang="en-US" dirty="0"/>
              <a:t>There doesn’t look to be a </a:t>
            </a:r>
            <a:r>
              <a:rPr lang="en-US" dirty="0" err="1"/>
              <a:t>ExpandableListFragment</a:t>
            </a:r>
            <a:r>
              <a:rPr lang="en-US" dirty="0"/>
              <a:t> (currently), so the examples use a Fragment and layout xml file.</a:t>
            </a:r>
          </a:p>
        </p:txBody>
      </p:sp>
    </p:spTree>
    <p:extLst>
      <p:ext uri="{BB962C8B-B14F-4D97-AF65-F5344CB8AC3E}">
        <p14:creationId xmlns:p14="http://schemas.microsoft.com/office/powerpoint/2010/main" val="38769882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http://www.androidhive.info/2013/07/android-expandable-list-view-tutorial/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http://www.coderzheaven.com/expandable-listview-android-simpleexpandablelistadapter-simple-example/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http://examples.javacodegeeks.com/android/core/ui/expandablelistview/android-expandablelistview-example/</a:t>
            </a:r>
            <a:r>
              <a:rPr lang="en-US" dirty="0"/>
              <a:t> </a:t>
            </a:r>
          </a:p>
          <a:p>
            <a:r>
              <a:rPr lang="en-US" dirty="0">
                <a:hlinkClick r:id="rId5"/>
              </a:rPr>
              <a:t>http://theopentutorials.com/tutorials/android/listview/android-expandable-list-view-example/</a:t>
            </a:r>
            <a:r>
              <a:rPr lang="en-US" dirty="0"/>
              <a:t> </a:t>
            </a:r>
          </a:p>
          <a:p>
            <a:r>
              <a:rPr lang="en-US" dirty="0">
                <a:hlinkClick r:id="rId6"/>
              </a:rPr>
              <a:t>http://learnandroideasily.blogspot.com/2013/07/android-expandablelistview-example.html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https://developer.android.com/reference/android/widget/BaseExpandableListAdapter.html</a:t>
            </a:r>
            <a:r>
              <a:rPr lang="en-US" dirty="0"/>
              <a:t> </a:t>
            </a:r>
          </a:p>
          <a:p>
            <a:r>
              <a:rPr lang="en-US" dirty="0">
                <a:hlinkClick r:id="rId8"/>
              </a:rPr>
              <a:t>https://developer.android.com/reference/android/widget/ExpandableListView.html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1347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79" grpId="0" autoUpdateAnimBg="0"/>
      <p:bldP spid="7578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Spinner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spinner needs "items" to fill the drop down box.  This is done using an </a:t>
            </a:r>
            <a:r>
              <a:rPr lang="en-US" dirty="0" err="1"/>
              <a:t>ArrayAdapter</a:t>
            </a:r>
            <a:endParaRPr lang="en-US" dirty="0"/>
          </a:p>
          <a:p>
            <a:pPr lvl="1"/>
            <a:r>
              <a:rPr lang="en-US" dirty="0"/>
              <a:t>Using a string[] items, we can </a:t>
            </a:r>
          </a:p>
          <a:p>
            <a:pPr lvl="1"/>
            <a:r>
              <a:rPr lang="en-US" dirty="0" err="1"/>
              <a:t>ArrayAdapter</a:t>
            </a:r>
            <a:r>
              <a:rPr lang="en-US" dirty="0"/>
              <a:t>&lt;String&gt; adapter = new </a:t>
            </a:r>
            <a:r>
              <a:rPr lang="en-US" dirty="0" err="1"/>
              <a:t>ArrayAdapter</a:t>
            </a:r>
            <a:r>
              <a:rPr lang="en-US" dirty="0"/>
              <a:t>&lt;String&gt;(</a:t>
            </a:r>
            <a:r>
              <a:rPr lang="en-US" dirty="0" err="1"/>
              <a:t>this,android.R.layout.simple_spinner_item</a:t>
            </a:r>
            <a:r>
              <a:rPr lang="en-US" dirty="0"/>
              <a:t>, items</a:t>
            </a:r>
            <a:r>
              <a:rPr lang="en-US" i="1" dirty="0"/>
              <a:t>);</a:t>
            </a:r>
          </a:p>
          <a:p>
            <a:pPr lvl="1"/>
            <a:r>
              <a:rPr lang="en-US" dirty="0" err="1"/>
              <a:t>adapter.setDropDownViewResource</a:t>
            </a:r>
            <a:r>
              <a:rPr lang="en-US" dirty="0"/>
              <a:t>(</a:t>
            </a:r>
            <a:r>
              <a:rPr lang="en-US" dirty="0" err="1"/>
              <a:t>android.R.layout.simple_spinner_dropdown_item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Then use </a:t>
            </a:r>
            <a:r>
              <a:rPr lang="en-US" dirty="0" err="1"/>
              <a:t>setAdapter</a:t>
            </a:r>
            <a:r>
              <a:rPr lang="en-US" dirty="0"/>
              <a:t>(adapter); //fills the list</a:t>
            </a:r>
          </a:p>
          <a:p>
            <a:pPr lvl="1"/>
            <a:r>
              <a:rPr lang="en-US" dirty="0"/>
              <a:t>Add listener, </a:t>
            </a:r>
            <a:r>
              <a:rPr lang="en-US" dirty="0" err="1"/>
              <a:t>setOnItemSelectedListener</a:t>
            </a:r>
            <a:r>
              <a:rPr lang="en-US" dirty="0"/>
              <a:t>(this)</a:t>
            </a:r>
          </a:p>
          <a:p>
            <a:pPr lvl="2"/>
            <a:r>
              <a:rPr lang="en-US" dirty="0"/>
              <a:t>implement </a:t>
            </a:r>
            <a:r>
              <a:rPr lang="en-US" dirty="0" err="1"/>
              <a:t>AdapterView.OnItemSelectedListener</a:t>
            </a:r>
            <a:endParaRPr lang="en-US" dirty="0"/>
          </a:p>
          <a:p>
            <a:pPr lvl="3"/>
            <a:r>
              <a:rPr lang="en-US" dirty="0"/>
              <a:t>public  void </a:t>
            </a:r>
            <a:r>
              <a:rPr lang="en-US" dirty="0" err="1"/>
              <a:t>onItemSelected</a:t>
            </a:r>
            <a:r>
              <a:rPr lang="en-US" dirty="0"/>
              <a:t>(</a:t>
            </a:r>
            <a:r>
              <a:rPr lang="en-US" dirty="0" err="1"/>
              <a:t>AdapterView</a:t>
            </a:r>
            <a:r>
              <a:rPr lang="en-US" dirty="0"/>
              <a:t>&lt;?&gt;  parent, View  </a:t>
            </a:r>
            <a:r>
              <a:rPr lang="en-US" dirty="0" err="1"/>
              <a:t>view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position, long id)</a:t>
            </a:r>
          </a:p>
          <a:p>
            <a:pPr lvl="3"/>
            <a:r>
              <a:rPr lang="en-US" dirty="0"/>
              <a:t>public  void </a:t>
            </a:r>
            <a:r>
              <a:rPr lang="en-US" dirty="0" err="1"/>
              <a:t>onNothingSelected</a:t>
            </a:r>
            <a:r>
              <a:rPr lang="en-US" dirty="0"/>
              <a:t>(</a:t>
            </a:r>
            <a:r>
              <a:rPr lang="en-US" dirty="0" err="1"/>
              <a:t>AdapterView</a:t>
            </a:r>
            <a:r>
              <a:rPr lang="en-US" dirty="0"/>
              <a:t>&lt;?&gt;  parent)</a:t>
            </a:r>
          </a:p>
        </p:txBody>
      </p:sp>
    </p:spTree>
    <p:extLst>
      <p:ext uri="{BB962C8B-B14F-4D97-AF65-F5344CB8AC3E}">
        <p14:creationId xmlns:p14="http://schemas.microsoft.com/office/powerpoint/2010/main" val="3631480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Spinner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Closed Spinner (Drop down box)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Open Spinner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09800"/>
            <a:ext cx="45910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305" y="4038600"/>
            <a:ext cx="423621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0608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Spinner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instead, use an xml file with values</a:t>
            </a:r>
          </a:p>
          <a:p>
            <a:pPr lvl="1"/>
            <a:r>
              <a:rPr lang="en-US" dirty="0"/>
              <a:t>res/values/ </a:t>
            </a:r>
          </a:p>
          <a:p>
            <a:pPr lvl="2"/>
            <a:r>
              <a:rPr lang="en-US" dirty="0"/>
              <a:t>&lt;string-</a:t>
            </a:r>
            <a:r>
              <a:rPr lang="en-US" dirty="0" err="1"/>
              <a:t>arry</a:t>
            </a:r>
            <a:r>
              <a:rPr lang="en-US" dirty="0"/>
              <a:t> name="</a:t>
            </a:r>
            <a:r>
              <a:rPr lang="en-US" dirty="0" err="1"/>
              <a:t>spinnerstuff</a:t>
            </a:r>
            <a:r>
              <a:rPr lang="en-US" dirty="0"/>
              <a:t>"&gt; </a:t>
            </a:r>
          </a:p>
          <a:p>
            <a:pPr lvl="3"/>
            <a:r>
              <a:rPr lang="en-US" dirty="0"/>
              <a:t>&lt;item&gt;Stuff&lt;/item&gt;&lt;item&gt;Stuff2&lt;/item&gt;</a:t>
            </a:r>
          </a:p>
          <a:p>
            <a:pPr lvl="2"/>
            <a:r>
              <a:rPr lang="en-US" dirty="0"/>
              <a:t>&lt;/string-array&gt;</a:t>
            </a:r>
          </a:p>
          <a:p>
            <a:r>
              <a:rPr lang="en-US" dirty="0"/>
              <a:t>Change Adapter line to </a:t>
            </a:r>
          </a:p>
          <a:p>
            <a:pPr lvl="1"/>
            <a:r>
              <a:rPr lang="en-US" dirty="0" err="1"/>
              <a:t>ArrayAdapter</a:t>
            </a:r>
            <a:r>
              <a:rPr lang="en-US" dirty="0"/>
              <a:t> adapter = </a:t>
            </a:r>
            <a:r>
              <a:rPr lang="en-US" dirty="0" err="1"/>
              <a:t>ArrayAdapter.createFromResource</a:t>
            </a:r>
            <a:r>
              <a:rPr lang="en-US" dirty="0"/>
              <a:t>(</a:t>
            </a:r>
            <a:br>
              <a:rPr lang="en-US" dirty="0"/>
            </a:br>
            <a:r>
              <a:rPr lang="en-US" dirty="0"/>
              <a:t>            this, </a:t>
            </a:r>
            <a:r>
              <a:rPr lang="en-US" dirty="0" err="1"/>
              <a:t>R.array.spinnerstuff</a:t>
            </a:r>
            <a:r>
              <a:rPr lang="en-US" dirty="0"/>
              <a:t>, </a:t>
            </a:r>
            <a:r>
              <a:rPr lang="en-US" dirty="0" err="1"/>
              <a:t>android.R.layout.simple_spinner_item</a:t>
            </a:r>
            <a:r>
              <a:rPr lang="en-US" dirty="0"/>
              <a:t>);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609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88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(and spinner)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spinner shown before is a very similar to a list view</a:t>
            </a:r>
          </a:p>
          <a:p>
            <a:r>
              <a:rPr lang="en-US" dirty="0"/>
              <a:t>A </a:t>
            </a:r>
            <a:r>
              <a:rPr lang="en-US" dirty="0" err="1"/>
              <a:t>listView</a:t>
            </a:r>
            <a:r>
              <a:rPr lang="en-US" dirty="0"/>
              <a:t> can be the only widget on the screen and can get very complex with the adapter.</a:t>
            </a:r>
          </a:p>
          <a:p>
            <a:pPr lvl="1"/>
            <a:r>
              <a:rPr lang="en-US" dirty="0"/>
              <a:t>The items in the list are normally clickable.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Simple </a:t>
            </a:r>
            <a:r>
              <a:rPr lang="en-US" dirty="0" err="1"/>
              <a:t>listView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09800"/>
            <a:ext cx="4062122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8825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listView</a:t>
            </a:r>
            <a:r>
              <a:rPr lang="en-US" dirty="0"/>
              <a:t> can just be another widget in the layout as well.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Or a very complex, which multiple widgets in each item in the list</a:t>
            </a:r>
          </a:p>
          <a:p>
            <a:pPr lvl="1"/>
            <a:r>
              <a:rPr lang="en-US" dirty="0"/>
              <a:t>Also true for the spinner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819" y="3124201"/>
            <a:ext cx="2494046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505200"/>
            <a:ext cx="345913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0751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2045</TotalTime>
  <Words>2748</Words>
  <Application>Microsoft Office PowerPoint</Application>
  <PresentationFormat>Widescreen</PresentationFormat>
  <Paragraphs>260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Arial Unicode MS</vt:lpstr>
      <vt:lpstr>Calibri</vt:lpstr>
      <vt:lpstr>Tahoma</vt:lpstr>
      <vt:lpstr>Office Theme</vt:lpstr>
      <vt:lpstr>cosc 5/4730</vt:lpstr>
      <vt:lpstr>A note</vt:lpstr>
      <vt:lpstr>ArrayAdapter</vt:lpstr>
      <vt:lpstr>Spinner</vt:lpstr>
      <vt:lpstr>Spinner example</vt:lpstr>
      <vt:lpstr>Spinner (2)</vt:lpstr>
      <vt:lpstr>LISTview</vt:lpstr>
      <vt:lpstr>Listview (and spinner)</vt:lpstr>
      <vt:lpstr>Listview continued</vt:lpstr>
      <vt:lpstr>Listview and listFragment</vt:lpstr>
      <vt:lpstr>Simple listView</vt:lpstr>
      <vt:lpstr>Changing the layout</vt:lpstr>
      <vt:lpstr>rowlayout.xml</vt:lpstr>
      <vt:lpstr>More complex ListViews.</vt:lpstr>
      <vt:lpstr>ArrayAdapter</vt:lpstr>
      <vt:lpstr>ArrayAdapter (2)</vt:lpstr>
      <vt:lpstr>getView</vt:lpstr>
      <vt:lpstr>Custom ListViews</vt:lpstr>
      <vt:lpstr>BaseAdapter</vt:lpstr>
      <vt:lpstr>PhoneBookAdapter</vt:lpstr>
      <vt:lpstr>References</vt:lpstr>
      <vt:lpstr>Listviews, fragments, and callbacks. Also ModelView and LiveDATA</vt:lpstr>
      <vt:lpstr>Frag com with listview.</vt:lpstr>
      <vt:lpstr>Frag com with listview (2)</vt:lpstr>
      <vt:lpstr>ModelView and LiveData with listview (2)</vt:lpstr>
      <vt:lpstr>ExpandableListView</vt:lpstr>
      <vt:lpstr>ExpandableListView</vt:lpstr>
      <vt:lpstr>Layout(s)</vt:lpstr>
      <vt:lpstr>Layouts (2)</vt:lpstr>
      <vt:lpstr>adapters</vt:lpstr>
      <vt:lpstr>SimpleExpandableListAdapter</vt:lpstr>
      <vt:lpstr>The data.</vt:lpstr>
      <vt:lpstr>Resulting in something like this:</vt:lpstr>
      <vt:lpstr>BaseExpandableListAdapter</vt:lpstr>
      <vt:lpstr>BaseExpandableListAdapter (2)</vt:lpstr>
      <vt:lpstr>Activity (old version)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4755</dc:title>
  <dc:creator>James S. Ward</dc:creator>
  <cp:lastModifiedBy>Jim Ward</cp:lastModifiedBy>
  <cp:revision>94</cp:revision>
  <dcterms:created xsi:type="dcterms:W3CDTF">2006-08-16T00:00:00Z</dcterms:created>
  <dcterms:modified xsi:type="dcterms:W3CDTF">2024-08-23T15:18:03Z</dcterms:modified>
</cp:coreProperties>
</file>