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78" r:id="rId3"/>
    <p:sldId id="280" r:id="rId4"/>
    <p:sldId id="281" r:id="rId5"/>
    <p:sldId id="282" r:id="rId6"/>
    <p:sldId id="283" r:id="rId7"/>
    <p:sldId id="284" r:id="rId8"/>
    <p:sldId id="285" r:id="rId9"/>
    <p:sldId id="268" r:id="rId10"/>
    <p:sldId id="286" r:id="rId11"/>
    <p:sldId id="287" r:id="rId12"/>
    <p:sldId id="288" r:id="rId13"/>
    <p:sldId id="257" r:id="rId14"/>
    <p:sldId id="259" r:id="rId15"/>
    <p:sldId id="258" r:id="rId16"/>
    <p:sldId id="260" r:id="rId17"/>
    <p:sldId id="262" r:id="rId18"/>
    <p:sldId id="263" r:id="rId19"/>
    <p:sldId id="264" r:id="rId20"/>
    <p:sldId id="261" r:id="rId21"/>
    <p:sldId id="265" r:id="rId22"/>
    <p:sldId id="277" r:id="rId23"/>
    <p:sldId id="274" r:id="rId24"/>
    <p:sldId id="275" r:id="rId25"/>
    <p:sldId id="276" r:id="rId26"/>
    <p:sldId id="270" r:id="rId27"/>
    <p:sldId id="289" r:id="rId28"/>
    <p:sldId id="290" r:id="rId29"/>
    <p:sldId id="297" r:id="rId30"/>
    <p:sldId id="291" r:id="rId31"/>
    <p:sldId id="292" r:id="rId32"/>
    <p:sldId id="293" r:id="rId33"/>
    <p:sldId id="294" r:id="rId34"/>
    <p:sldId id="267" r:id="rId35"/>
    <p:sldId id="269" r:id="rId36"/>
    <p:sldId id="271" r:id="rId37"/>
    <p:sldId id="272" r:id="rId38"/>
    <p:sldId id="273" r:id="rId39"/>
    <p:sldId id="295" r:id="rId40"/>
    <p:sldId id="296" r:id="rId41"/>
    <p:sldId id="26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1595B-76AD-4DD7-871F-ED5A966741F2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61C5D-3FE2-4C9D-8D73-57A5F20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1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https://stackoverflow.com/questions/11123621/running-code-in-main-thread-from-another-thread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C01B-4767-405E-9EA8-6005DB43275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D26BA815-63CC-4916-9FEC-7F00F7BE7681}" type="slidenum">
              <a:rPr lang="en-US" sz="1200">
                <a:latin typeface="Arial" charset="0"/>
              </a:rPr>
              <a:pPr/>
              <a:t>41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424E-7FE0-8573-9D4F-B8E9385AB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A7789-6B56-49B1-A59E-60F91600D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39F71-C0FF-EEBA-1DF4-624EEC6F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B34AA-EB98-3C02-2165-477D61D6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29C10-EEDE-13E4-B680-EBABEE83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1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99E86-008E-B5FB-4992-C91ED80E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C421B6-AF8F-39CA-AEB1-F823E3A57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19C61-2BE1-03D5-F14D-7E78D2985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3441E-8E7E-D3B8-BDFF-C969A602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515E3-1B76-FD76-BB33-F3A11BEC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67481-0A40-964E-C79A-83F99DC51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3FC70-77B0-5F01-57DA-72F35BC10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7CDBF-E1BA-4648-27D5-C4FF76E9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F3F1F-078D-22FB-3D61-B4E542F9C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7B359-D1FB-BADE-AD62-9D3A9FEFD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4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D49C5-4B34-11AD-5AC8-A9DE00D04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7273A-4399-E06F-6110-E2C08F96E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04BAD-E2FF-6F94-3D2D-7F0E5C60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BC75D-3EDC-926D-F574-15626FFD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7E687-F70D-96B2-F1BC-717440F7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0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B463-F9DC-F15F-A2EB-11F2B38D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EE946-B9B7-FF69-FEC2-4F3D2FB0F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02E15-CBE9-9903-35EC-9982B172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A35AD-D942-F523-08A1-5E3BE74AA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26ADC-2797-450D-C3C6-262590C3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6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5EDC-ABE5-8848-193B-CEF1C6AFD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E68C8-E498-4ECB-43BE-D8FAE1541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20FB5-F21C-670E-6AFB-5165160BD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8EAFC-31DF-D4D2-D2F7-33515E488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DCAEE-8EB7-430E-B2E3-5B1ADF7E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2EF5E-1E1A-FB73-08D0-263D91918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BBF8-BBFD-A340-C4E0-B17312C22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924BE-2A1D-B97F-4590-F1A1D03EB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C31F8-AF8C-2805-21D6-CD1626384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8B526-972E-5D34-2C3B-C99DDF781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B50FF0-7B18-E007-73E2-CC41B76B5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E79E6-57A0-AD49-F760-24FA368A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E08B9-3863-480D-46C1-538EECBF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66B05E-E446-B8B1-FA19-A4BE2AB0D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8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F6F2-B3E9-8721-E79B-B4D0973BE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E8B9EA-7EA9-811C-5F0E-B0E63E60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DAF0B-8E43-24EA-5E76-5EBF0005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DEE861-AC7B-27C0-C02C-5D86F121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F1731-7A3B-372E-3451-99FD0262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C337D-FB99-C657-C3F8-31BAAB46C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6D5B7-23EE-EFD9-ECA7-201E2B0F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9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76A0-5B83-FBE2-F8A3-D38C8C5B7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E5C48-1D2B-D624-01E1-74F8BA3E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FB3EA-7DC2-6C93-CEEE-23FD10FB5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6CBBF-E3AC-79C3-4618-DA70D7F2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2BA8F-87E8-4221-A521-FAF0E479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F9809-E825-770E-6333-AE34DDB2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6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A93B-B614-CF98-D026-C3FFE77A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CB8970-6DF5-4FEA-38D7-188E87E1F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0F543-9E93-A7F5-3507-915BDD99C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81040-7F12-EC4A-BF9B-BF4BEC1C8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0269D-53C3-1387-7113-0625493B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1461B-0D88-6F68-BAFB-C5540E847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9A4E0A-47FB-39C0-F8F8-3361420E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12E11-B202-22E5-DEBE-846F1E6EF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3C8D1-775B-0716-1339-9FEAC6028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2A4660-7FC5-4A48-A9E4-DF1788F2B68B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AED27-FB66-F483-BBDE-A9455C3B2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22B4A-95B9-8637-AED0-74FB6E6FE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D78FAB-8F29-41BA-AB3F-09FC08450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Concurrent programming (threads)</a:t>
            </a:r>
          </a:p>
          <a:p>
            <a:r>
              <a:rPr lang="en-US" dirty="0"/>
              <a:t>Callbacks and </a:t>
            </a:r>
            <a:r>
              <a:rPr lang="en-US" dirty="0" err="1"/>
              <a:t>ViewModels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246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Quick Example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55000" lnSpcReduction="20000"/>
          </a:bodyPr>
          <a:lstStyle/>
          <a:p>
            <a:r>
              <a:rPr lang="en-US" sz="4400" dirty="0"/>
              <a:t>In the </a:t>
            </a:r>
            <a:r>
              <a:rPr lang="en-US" sz="4400" dirty="0" err="1"/>
              <a:t>selfthread</a:t>
            </a:r>
            <a:r>
              <a:rPr lang="en-US" sz="4400" dirty="0"/>
              <a:t> class, event() creates a new thread of itself and starts it.  </a:t>
            </a:r>
          </a:p>
          <a:p>
            <a:pPr lvl="1"/>
            <a:r>
              <a:rPr lang="en-US" sz="4400" dirty="0"/>
              <a:t>the run method has access to all the same variables and methods in the class as the main thread and can change variables as well.</a:t>
            </a:r>
          </a:p>
          <a:p>
            <a:pPr lvl="1"/>
            <a:r>
              <a:rPr lang="en-US" sz="4400" dirty="0"/>
              <a:t>Note no variable is needed, until the main threads need to interact with the thread.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public class </a:t>
            </a:r>
            <a:r>
              <a:rPr lang="en-US" dirty="0" err="1"/>
              <a:t>selfthread</a:t>
            </a:r>
            <a:r>
              <a:rPr lang="en-US" dirty="0"/>
              <a:t> implements </a:t>
            </a:r>
            <a:r>
              <a:rPr lang="en-US" dirty="0" err="1"/>
              <a:t>runnable</a:t>
            </a:r>
            <a:r>
              <a:rPr lang="en-US" dirty="0"/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//variables and other methods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void event()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//something happened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new Thread(this).start();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//main thread continues, and new thread has been created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void run()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//do something, while the main thread is also running.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5707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But…</a:t>
            </a:r>
          </a:p>
        </p:txBody>
      </p:sp>
      <p:sp>
        <p:nvSpPr>
          <p:cNvPr id="409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Android doesn't allow a thread other the UI thread to access the "screen".</a:t>
            </a:r>
          </a:p>
          <a:p>
            <a:pPr lvl="1"/>
            <a:r>
              <a:rPr lang="en-US" altLang="en-US" dirty="0"/>
              <a:t>The activity (and fragment) are on the UI thread.</a:t>
            </a:r>
          </a:p>
          <a:p>
            <a:pPr lvl="1" eaLnBrk="1" hangingPunct="1"/>
            <a:r>
              <a:rPr lang="en-US" altLang="en-US" dirty="0"/>
              <a:t>We use a handler method to send "messages" back to the main thread</a:t>
            </a:r>
          </a:p>
          <a:p>
            <a:pPr lvl="1" eaLnBrk="1" hangingPunct="1"/>
            <a:r>
              <a:rPr lang="en-US" altLang="en-US" dirty="0"/>
              <a:t>You can also use an </a:t>
            </a:r>
            <a:r>
              <a:rPr lang="en-US" altLang="en-US" dirty="0" err="1"/>
              <a:t>aSyncTask</a:t>
            </a:r>
            <a:r>
              <a:rPr lang="en-US" altLang="en-US" dirty="0"/>
              <a:t> method as well.</a:t>
            </a:r>
          </a:p>
          <a:p>
            <a:pPr lvl="2" eaLnBrk="1" hangingPunct="1"/>
            <a:r>
              <a:rPr lang="en-US" altLang="en-US" dirty="0"/>
              <a:t>This allows you to run a "thread" and communicate with the UI thread as well.</a:t>
            </a:r>
          </a:p>
          <a:p>
            <a:pPr lvl="2" eaLnBrk="1" hangingPunct="1"/>
            <a:r>
              <a:rPr lang="en-US" altLang="en-US" dirty="0"/>
              <a:t>Note </a:t>
            </a:r>
            <a:r>
              <a:rPr lang="en-US" altLang="en-US" dirty="0" err="1"/>
              <a:t>aSyncTask</a:t>
            </a:r>
            <a:r>
              <a:rPr lang="en-US" altLang="en-US" dirty="0"/>
              <a:t> is depreciated in Api 31.</a:t>
            </a:r>
          </a:p>
        </p:txBody>
      </p:sp>
    </p:spTree>
    <p:extLst>
      <p:ext uri="{BB962C8B-B14F-4D97-AF65-F5344CB8AC3E}">
        <p14:creationId xmlns:p14="http://schemas.microsoft.com/office/powerpoint/2010/main" val="3688722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F87C1A-CB2F-78A0-1CA0-F87F756B1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UI from a "Thread"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5E37D6-BC9E-2992-1744-E4DE36AFB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5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the activity thread can change the “screen” widgets.</a:t>
            </a:r>
          </a:p>
          <a:p>
            <a:pPr lvl="1"/>
            <a:r>
              <a:rPr lang="en-US" dirty="0"/>
              <a:t>if you start a thread up, then you will have to send messages back to main thread to change a widget.</a:t>
            </a:r>
          </a:p>
          <a:p>
            <a:pPr lvl="2"/>
            <a:r>
              <a:rPr lang="en-US" dirty="0"/>
              <a:t>And services, plus some listeners are also threads.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 need two pieces.</a:t>
            </a:r>
          </a:p>
          <a:p>
            <a:pPr lvl="2"/>
            <a:r>
              <a:rPr lang="en-US" dirty="0"/>
              <a:t>A message handler (normally in </a:t>
            </a:r>
            <a:r>
              <a:rPr lang="en-US" dirty="0" err="1"/>
              <a:t>Oncreate</a:t>
            </a:r>
            <a:r>
              <a:rPr lang="en-US" dirty="0"/>
              <a:t>() ) to receive messages</a:t>
            </a:r>
          </a:p>
          <a:p>
            <a:pPr lvl="2"/>
            <a:r>
              <a:rPr lang="en-US" dirty="0"/>
              <a:t>And a way to send those messages.</a:t>
            </a:r>
          </a:p>
        </p:txBody>
      </p:sp>
    </p:spTree>
    <p:extLst>
      <p:ext uri="{BB962C8B-B14F-4D97-AF65-F5344CB8AC3E}">
        <p14:creationId xmlns:p14="http://schemas.microsoft.com/office/powerpoint/2010/main" val="214787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messages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 you may only need to send a message, more like a “poke”.</a:t>
            </a:r>
          </a:p>
          <a:p>
            <a:pPr lvl="1"/>
            <a:r>
              <a:rPr lang="en-US" dirty="0"/>
              <a:t>“Do something, you know that one!”  kind of message</a:t>
            </a:r>
          </a:p>
          <a:p>
            <a:pPr lvl="1"/>
            <a:r>
              <a:rPr lang="en-US" dirty="0" err="1"/>
              <a:t>Hander.sendEmptyMessage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Where the receiving side, gets a number.</a:t>
            </a:r>
          </a:p>
        </p:txBody>
      </p:sp>
    </p:spTree>
    <p:extLst>
      <p:ext uri="{BB962C8B-B14F-4D97-AF65-F5344CB8AC3E}">
        <p14:creationId xmlns:p14="http://schemas.microsoft.com/office/powerpoint/2010/main" val="29228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messages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6936712" cy="4525963"/>
          </a:xfrm>
        </p:spPr>
        <p:txBody>
          <a:bodyPr>
            <a:normAutofit/>
          </a:bodyPr>
          <a:lstStyle/>
          <a:p>
            <a:r>
              <a:rPr lang="en-US" sz="2400" dirty="0" err="1"/>
              <a:t>OnCreate</a:t>
            </a:r>
            <a:r>
              <a:rPr lang="en-US" sz="2400" dirty="0"/>
              <a:t>()</a:t>
            </a:r>
          </a:p>
          <a:p>
            <a:pPr marL="0" indent="0">
              <a:buNone/>
            </a:pPr>
            <a:r>
              <a:rPr lang="en-US" sz="2400" dirty="0"/>
              <a:t>handler = new Handler(new </a:t>
            </a:r>
            <a:r>
              <a:rPr lang="en-US" sz="2400" dirty="0" err="1"/>
              <a:t>Handler.Callback</a:t>
            </a:r>
            <a:r>
              <a:rPr lang="en-US" sz="2400" dirty="0"/>
              <a:t>() {</a:t>
            </a:r>
          </a:p>
          <a:p>
            <a:pPr marL="0" indent="0">
              <a:buNone/>
            </a:pPr>
            <a:r>
              <a:rPr lang="en-US" sz="2400" dirty="0"/>
              <a:t>    @Override</a:t>
            </a:r>
          </a:p>
          <a:p>
            <a:pPr marL="0" indent="0">
              <a:buNone/>
            </a:pPr>
            <a:r>
              <a:rPr lang="en-US" sz="2400" dirty="0"/>
              <a:t>     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handleMessage</a:t>
            </a:r>
            <a:r>
              <a:rPr lang="en-US" sz="2400" dirty="0"/>
              <a:t>(Message </a:t>
            </a:r>
            <a:r>
              <a:rPr lang="en-US" sz="2400" dirty="0" err="1"/>
              <a:t>msg</a:t>
            </a:r>
            <a:r>
              <a:rPr lang="en-US" sz="2400" dirty="0"/>
              <a:t>) {  </a:t>
            </a:r>
          </a:p>
          <a:p>
            <a:pPr marL="0" indent="0">
              <a:buNone/>
            </a:pPr>
            <a:r>
              <a:rPr lang="en-US" sz="2400" dirty="0"/>
              <a:t>        if (</a:t>
            </a:r>
            <a:r>
              <a:rPr lang="en-US" sz="2400" dirty="0" err="1"/>
              <a:t>msg.what</a:t>
            </a:r>
            <a:r>
              <a:rPr lang="en-US" sz="2400" dirty="0"/>
              <a:t> == 0) { </a:t>
            </a:r>
          </a:p>
          <a:p>
            <a:pPr marL="457200" lvl="1" indent="0">
              <a:buNone/>
            </a:pPr>
            <a:r>
              <a:rPr lang="en-US" dirty="0"/>
              <a:t>    //do whatever </a:t>
            </a:r>
            <a:r>
              <a:rPr lang="en-US" dirty="0" err="1"/>
              <a:t>msg</a:t>
            </a:r>
            <a:r>
              <a:rPr lang="en-US" dirty="0"/>
              <a:t> 0 is.</a:t>
            </a:r>
          </a:p>
          <a:p>
            <a:pPr marL="0" indent="0">
              <a:buNone/>
            </a:pPr>
            <a:r>
              <a:rPr lang="en-US" sz="2400" dirty="0"/>
              <a:t>        }  //check for another message as needed.</a:t>
            </a:r>
          </a:p>
          <a:p>
            <a:pPr marL="0" indent="0">
              <a:buNone/>
            </a:pPr>
            <a:r>
              <a:rPr lang="en-US" sz="2400" dirty="0"/>
              <a:t>     }</a:t>
            </a:r>
          </a:p>
          <a:p>
            <a:pPr marL="0" indent="0">
              <a:buNone/>
            </a:pPr>
            <a:r>
              <a:rPr lang="en-US" sz="2400" dirty="0"/>
              <a:t>});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802733" y="3863182"/>
            <a:ext cx="5057670" cy="1723649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/>
              <a:t>In the thread</a:t>
            </a:r>
          </a:p>
          <a:p>
            <a:pPr marL="0" indent="0">
              <a:buNone/>
            </a:pPr>
            <a:r>
              <a:rPr lang="en-US" dirty="0" err="1"/>
              <a:t>handler.sendEmptyMessage</a:t>
            </a:r>
            <a:r>
              <a:rPr lang="en-US" dirty="0"/>
              <a:t>(0);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5863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with a little information.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handle you can get a Message object</a:t>
            </a:r>
          </a:p>
          <a:p>
            <a:pPr lvl="1"/>
            <a:r>
              <a:rPr lang="en-US" dirty="0"/>
              <a:t>Message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handler.obtainMessage</a:t>
            </a:r>
            <a:r>
              <a:rPr lang="en-US" dirty="0"/>
              <a:t>();</a:t>
            </a:r>
          </a:p>
          <a:p>
            <a:r>
              <a:rPr lang="en-US" dirty="0"/>
              <a:t>Message has a “what” like the simple message</a:t>
            </a:r>
          </a:p>
          <a:p>
            <a:pPr lvl="1"/>
            <a:r>
              <a:rPr lang="en-US" dirty="0"/>
              <a:t>and </a:t>
            </a:r>
            <a:r>
              <a:rPr lang="en-US" dirty="0" err="1"/>
              <a:t>int</a:t>
            </a:r>
            <a:r>
              <a:rPr lang="en-US" dirty="0"/>
              <a:t> arg0, arg1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You can send two pieces of integer information.</a:t>
            </a:r>
          </a:p>
          <a:p>
            <a:pPr lvl="1"/>
            <a:r>
              <a:rPr lang="en-US" dirty="0"/>
              <a:t>Then you send that message</a:t>
            </a:r>
          </a:p>
          <a:p>
            <a:pPr lvl="1"/>
            <a:r>
              <a:rPr lang="en-US" dirty="0" err="1"/>
              <a:t>Handler.sendMessage</a:t>
            </a:r>
            <a:r>
              <a:rPr lang="en-US" dirty="0"/>
              <a:t>(</a:t>
            </a:r>
            <a:r>
              <a:rPr lang="en-US" dirty="0" err="1"/>
              <a:t>msg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61784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messages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65532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OnCreate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handler = new Handler(new </a:t>
            </a:r>
            <a:r>
              <a:rPr lang="en-US" dirty="0" err="1"/>
              <a:t>Handler.Callback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 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handleMessage</a:t>
            </a:r>
            <a:r>
              <a:rPr lang="en-US" dirty="0"/>
              <a:t>(Message </a:t>
            </a:r>
            <a:r>
              <a:rPr lang="en-US" dirty="0" err="1"/>
              <a:t>msg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msg.what</a:t>
            </a:r>
            <a:r>
              <a:rPr lang="en-US" dirty="0"/>
              <a:t> == 1) { 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arg1 = msg.arg1;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arg2 = msg.arg2;</a:t>
            </a:r>
          </a:p>
          <a:p>
            <a:pPr marL="0" indent="0">
              <a:buNone/>
            </a:pPr>
            <a:r>
              <a:rPr lang="en-US" dirty="0"/>
              <a:t>  }  //check for other message as needed.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91400" y="1600201"/>
            <a:ext cx="419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r>
              <a:rPr lang="en-US" dirty="0"/>
              <a:t>Message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handler.obtainMessage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//setup the message</a:t>
            </a:r>
          </a:p>
          <a:p>
            <a:pPr marL="0" indent="0">
              <a:buNone/>
            </a:pPr>
            <a:r>
              <a:rPr lang="en-US" dirty="0" err="1"/>
              <a:t>msg.what</a:t>
            </a:r>
            <a:r>
              <a:rPr lang="en-US" dirty="0"/>
              <a:t> = 1; 	</a:t>
            </a:r>
          </a:p>
          <a:p>
            <a:pPr marL="0" indent="0">
              <a:buNone/>
            </a:pPr>
            <a:r>
              <a:rPr lang="en-US" dirty="0"/>
              <a:t>msg.arg1 = 1;</a:t>
            </a:r>
          </a:p>
          <a:p>
            <a:pPr marL="0" indent="0">
              <a:buNone/>
            </a:pPr>
            <a:r>
              <a:rPr lang="en-US" dirty="0"/>
              <a:t>msg.arg2= 3012;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handler.sendMessage</a:t>
            </a:r>
            <a:r>
              <a:rPr lang="en-US" dirty="0"/>
              <a:t>(</a:t>
            </a:r>
            <a:r>
              <a:rPr lang="en-US" dirty="0" err="1"/>
              <a:t>msg</a:t>
            </a:r>
            <a:r>
              <a:rPr lang="en-US" dirty="0"/>
              <a:t>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24328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lots of information.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Besides the two </a:t>
            </a:r>
            <a:r>
              <a:rPr lang="en-US" dirty="0" err="1"/>
              <a:t>arg</a:t>
            </a:r>
            <a:r>
              <a:rPr lang="en-US" dirty="0"/>
              <a:t> variables, you can set a bundle in the message as well.</a:t>
            </a:r>
          </a:p>
          <a:p>
            <a:pPr lvl="1"/>
            <a:r>
              <a:rPr lang="en-US" dirty="0"/>
              <a:t>If you want send more then two integer</a:t>
            </a:r>
          </a:p>
          <a:p>
            <a:pPr lvl="1"/>
            <a:r>
              <a:rPr lang="en-US" dirty="0"/>
              <a:t>Or you want to send any other type, say strings.</a:t>
            </a:r>
          </a:p>
          <a:p>
            <a:r>
              <a:rPr lang="en-US" dirty="0"/>
              <a:t>A quick note, you can pass a handler to another activity/fragment as well, so you can use it from other "locations" as well.</a:t>
            </a:r>
          </a:p>
          <a:p>
            <a:pPr lvl="1"/>
            <a:r>
              <a:rPr lang="en-US" dirty="0"/>
              <a:t>Note, </a:t>
            </a:r>
            <a:r>
              <a:rPr lang="en-US" dirty="0" err="1"/>
              <a:t>viewmodel</a:t>
            </a:r>
            <a:r>
              <a:rPr lang="en-US" dirty="0"/>
              <a:t> is easier than messages between fragments.  But can't be used between activities.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96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lots of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588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OnCreate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handler = new Handler(new </a:t>
            </a:r>
            <a:r>
              <a:rPr lang="en-US" dirty="0" err="1"/>
              <a:t>Handler.Callback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 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handleMessage</a:t>
            </a:r>
            <a:r>
              <a:rPr lang="en-US" dirty="0"/>
              <a:t>(Message </a:t>
            </a:r>
            <a:r>
              <a:rPr lang="en-US" dirty="0" err="1"/>
              <a:t>msg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msg.what</a:t>
            </a:r>
            <a:r>
              <a:rPr lang="en-US" dirty="0"/>
              <a:t> == 3) { </a:t>
            </a:r>
          </a:p>
          <a:p>
            <a:pPr marL="0" indent="0">
              <a:buNone/>
            </a:pPr>
            <a:r>
              <a:rPr lang="en-US" dirty="0"/>
              <a:t>     Bundle stuff = </a:t>
            </a:r>
            <a:r>
              <a:rPr lang="en-US" dirty="0" err="1"/>
              <a:t>msg.getData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str1 = </a:t>
            </a:r>
            <a:r>
              <a:rPr lang="en-US" dirty="0" err="1"/>
              <a:t>stuff.getString</a:t>
            </a:r>
            <a:r>
              <a:rPr lang="en-US" dirty="0"/>
              <a:t>(“key2”);</a:t>
            </a:r>
          </a:p>
          <a:p>
            <a:pPr marL="0" indent="0">
              <a:buNone/>
            </a:pPr>
            <a:r>
              <a:rPr lang="en-US" dirty="0"/>
              <a:t>     … </a:t>
            </a:r>
          </a:p>
          <a:p>
            <a:pPr marL="0" indent="0">
              <a:buNone/>
            </a:pPr>
            <a:r>
              <a:rPr lang="en-US" dirty="0"/>
              <a:t>  }  //check for another message as needed.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r>
              <a:rPr lang="en-US" dirty="0"/>
              <a:t>Message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handler.obtainMessage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Bundle b = new Bundle();</a:t>
            </a:r>
          </a:p>
          <a:p>
            <a:pPr marL="0" indent="0">
              <a:buNone/>
            </a:pPr>
            <a:r>
              <a:rPr lang="en-US" dirty="0" err="1"/>
              <a:t>b.putString</a:t>
            </a:r>
            <a:r>
              <a:rPr lang="en-US" dirty="0"/>
              <a:t>(“key”, “Stuff”);</a:t>
            </a:r>
          </a:p>
          <a:p>
            <a:pPr marL="0" indent="0">
              <a:buNone/>
            </a:pPr>
            <a:r>
              <a:rPr lang="en-US" dirty="0" err="1"/>
              <a:t>b.putString</a:t>
            </a:r>
            <a:r>
              <a:rPr lang="en-US" dirty="0"/>
              <a:t>(“key2”, “more Stuff”);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//setup the message number</a:t>
            </a:r>
          </a:p>
          <a:p>
            <a:pPr marL="0" indent="0">
              <a:buNone/>
            </a:pPr>
            <a:r>
              <a:rPr lang="en-US" dirty="0" err="1"/>
              <a:t>msg.what</a:t>
            </a:r>
            <a:r>
              <a:rPr lang="en-US" dirty="0"/>
              <a:t> = 3; 	</a:t>
            </a:r>
          </a:p>
          <a:p>
            <a:pPr marL="0" indent="0">
              <a:buNone/>
            </a:pPr>
            <a:r>
              <a:rPr lang="en-US" dirty="0" err="1"/>
              <a:t>Msg.setData</a:t>
            </a:r>
            <a:r>
              <a:rPr lang="en-US" dirty="0"/>
              <a:t>(b); //add bundle</a:t>
            </a:r>
          </a:p>
          <a:p>
            <a:pPr marL="0" indent="0">
              <a:buNone/>
            </a:pPr>
            <a:r>
              <a:rPr lang="en-US" dirty="0" err="1"/>
              <a:t>handler.sendMessage</a:t>
            </a:r>
            <a:r>
              <a:rPr lang="en-US" dirty="0"/>
              <a:t>(</a:t>
            </a:r>
            <a:r>
              <a:rPr lang="en-US" dirty="0" err="1"/>
              <a:t>msg</a:t>
            </a:r>
            <a:r>
              <a:rPr lang="en-US" dirty="0"/>
              <a:t>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723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Threads</a:t>
            </a:r>
          </a:p>
        </p:txBody>
      </p:sp>
    </p:spTree>
    <p:extLst>
      <p:ext uri="{BB962C8B-B14F-4D97-AF65-F5344CB8AC3E}">
        <p14:creationId xmlns:p14="http://schemas.microsoft.com/office/powerpoint/2010/main" val="1685225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threads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Pausing threads.</a:t>
            </a:r>
          </a:p>
          <a:p>
            <a:pPr lvl="1"/>
            <a:r>
              <a:rPr lang="en-US" dirty="0"/>
              <a:t>If you want a running thread to “pause” and then start up again later.</a:t>
            </a:r>
          </a:p>
          <a:p>
            <a:pPr lvl="1"/>
            <a:r>
              <a:rPr lang="en-US" dirty="0"/>
              <a:t>Use the wait and notify methods in the Thread class.</a:t>
            </a:r>
          </a:p>
          <a:p>
            <a:r>
              <a:rPr lang="en-US" dirty="0"/>
              <a:t>In the Running thread</a:t>
            </a:r>
          </a:p>
          <a:p>
            <a:pPr lvl="1"/>
            <a:r>
              <a:rPr lang="en-US" dirty="0"/>
              <a:t>It calls wait();</a:t>
            </a:r>
          </a:p>
          <a:p>
            <a:r>
              <a:rPr lang="en-US" dirty="0"/>
              <a:t>Then when the thread is to be woken up</a:t>
            </a:r>
          </a:p>
          <a:p>
            <a:pPr lvl="1"/>
            <a:r>
              <a:rPr lang="en-US" dirty="0"/>
              <a:t>Notify is called.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10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Main thread</a:t>
            </a:r>
          </a:p>
          <a:p>
            <a:pPr marL="0" indent="0">
              <a:buNone/>
            </a:pPr>
            <a:r>
              <a:rPr lang="en-US" dirty="0" err="1"/>
              <a:t>MyThread</a:t>
            </a:r>
            <a:r>
              <a:rPr lang="en-US" dirty="0"/>
              <a:t> = new Thread (this);</a:t>
            </a:r>
          </a:p>
          <a:p>
            <a:pPr marL="0" indent="0">
              <a:buNone/>
            </a:pPr>
            <a:r>
              <a:rPr lang="en-US" dirty="0" err="1"/>
              <a:t>myThread.start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final Object </a:t>
            </a:r>
            <a:r>
              <a:rPr lang="en-US" dirty="0" err="1"/>
              <a:t>mylock</a:t>
            </a:r>
            <a:r>
              <a:rPr lang="en-US" dirty="0"/>
              <a:t> = new Object();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//wake up a thread</a:t>
            </a:r>
          </a:p>
          <a:p>
            <a:pPr marL="0" indent="0">
              <a:buNone/>
            </a:pPr>
            <a:r>
              <a:rPr lang="en-US" dirty="0"/>
              <a:t>pause = false;</a:t>
            </a:r>
          </a:p>
          <a:p>
            <a:pPr marL="0" indent="0">
              <a:buNone/>
            </a:pPr>
            <a:r>
              <a:rPr lang="en-US" dirty="0"/>
              <a:t> synchronized(</a:t>
            </a:r>
            <a:r>
              <a:rPr lang="en-US" dirty="0" err="1"/>
              <a:t>mylock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//wake up 1 thread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mylock.notify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// or </a:t>
            </a:r>
            <a:r>
              <a:rPr lang="en-US" dirty="0" err="1"/>
              <a:t>mylock.notifyAll</a:t>
            </a:r>
            <a:r>
              <a:rPr lang="en-US" dirty="0"/>
              <a:t>() to wake up all threads.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If (pause) { //</a:t>
            </a:r>
            <a:r>
              <a:rPr lang="en-US" sz="2400" dirty="0" err="1"/>
              <a:t>boolean</a:t>
            </a:r>
            <a:endParaRPr lang="en-US" sz="2400" dirty="0"/>
          </a:p>
          <a:p>
            <a:pPr marL="0" indent="0">
              <a:buNone/>
            </a:pPr>
            <a:r>
              <a:rPr lang="en-US" sz="2000" dirty="0"/>
              <a:t>try {</a:t>
            </a:r>
          </a:p>
          <a:p>
            <a:pPr marL="0" indent="0">
              <a:buNone/>
            </a:pPr>
            <a:r>
              <a:rPr lang="en-US" sz="2400" dirty="0"/>
              <a:t>  synchronized(</a:t>
            </a:r>
            <a:r>
              <a:rPr lang="en-US" sz="2400" dirty="0" err="1"/>
              <a:t>mylock</a:t>
            </a:r>
            <a:r>
              <a:rPr lang="en-US" sz="2400" dirty="0"/>
              <a:t>) {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mylock.wait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r>
              <a:rPr lang="en-US" sz="2400" dirty="0"/>
              <a:t>} catch (</a:t>
            </a:r>
            <a:r>
              <a:rPr lang="en-US" sz="2400" dirty="0" err="1"/>
              <a:t>InterruptedException</a:t>
            </a:r>
            <a:r>
              <a:rPr lang="en-US" sz="2400" dirty="0"/>
              <a:t> e) {</a:t>
            </a:r>
          </a:p>
          <a:p>
            <a:pPr marL="0" indent="0">
              <a:buNone/>
            </a:pPr>
            <a:r>
              <a:rPr lang="en-US" sz="2400" dirty="0"/>
              <a:t>  ;// failed to wait!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r>
              <a:rPr lang="en-US" sz="2400" dirty="0"/>
              <a:t>}//end if </a:t>
            </a:r>
          </a:p>
          <a:p>
            <a:pPr marL="0" indent="0">
              <a:buNone/>
            </a:pPr>
            <a:r>
              <a:rPr lang="en-US" sz="2400" dirty="0"/>
              <a:t>//when notified, thread starts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1401" y="6324600"/>
            <a:ext cx="469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ThreadDemo</a:t>
            </a:r>
            <a:r>
              <a:rPr lang="en-US" dirty="0"/>
              <a:t> has working version of all this.</a:t>
            </a:r>
          </a:p>
        </p:txBody>
      </p:sp>
    </p:spTree>
    <p:extLst>
      <p:ext uri="{BB962C8B-B14F-4D97-AF65-F5344CB8AC3E}">
        <p14:creationId xmlns:p14="http://schemas.microsoft.com/office/powerpoint/2010/main" val="2117755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Kotlin</a:t>
            </a:r>
            <a:r>
              <a:rPr lang="en-US" dirty="0"/>
              <a:t> and threads.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Kotlin</a:t>
            </a:r>
            <a:r>
              <a:rPr lang="en-US" dirty="0"/>
              <a:t> implements threads differently (as least how you write them) for locking and synchronization.</a:t>
            </a:r>
          </a:p>
          <a:p>
            <a:pPr lvl="1"/>
            <a:r>
              <a:rPr lang="en-US" dirty="0"/>
              <a:t>So wait and notify doesn't exist.</a:t>
            </a:r>
          </a:p>
          <a:p>
            <a:r>
              <a:rPr lang="en-US" dirty="0"/>
              <a:t>java:</a:t>
            </a:r>
          </a:p>
          <a:p>
            <a:pPr marL="457200" lvl="1" indent="0">
              <a:buNone/>
            </a:pPr>
            <a:r>
              <a:rPr lang="en-US" dirty="0"/>
              <a:t>private Object lock = new Object();</a:t>
            </a:r>
          </a:p>
          <a:p>
            <a:pPr marL="457200" lvl="1" indent="0">
              <a:buNone/>
            </a:pPr>
            <a:r>
              <a:rPr lang="en-US" dirty="0"/>
              <a:t>...</a:t>
            </a:r>
          </a:p>
          <a:p>
            <a:pPr marL="457200" lvl="1" indent="0">
              <a:buNone/>
            </a:pPr>
            <a:r>
              <a:rPr lang="en-US" dirty="0"/>
              <a:t>synchronized(lock) {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lock.wait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lock.notify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lock.notifyAll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kotlin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private </a:t>
            </a:r>
            <a:r>
              <a:rPr lang="en-US" dirty="0" err="1"/>
              <a:t>val</a:t>
            </a:r>
            <a:r>
              <a:rPr lang="en-US" dirty="0"/>
              <a:t> lock = </a:t>
            </a:r>
            <a:r>
              <a:rPr lang="en-US" dirty="0" err="1"/>
              <a:t>ReentrantLock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private </a:t>
            </a:r>
            <a:r>
              <a:rPr lang="en-US" dirty="0" err="1"/>
              <a:t>val</a:t>
            </a:r>
            <a:r>
              <a:rPr lang="en-US" dirty="0"/>
              <a:t> condition = </a:t>
            </a:r>
            <a:r>
              <a:rPr lang="en-US" dirty="0" err="1"/>
              <a:t>lock.newCondition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lock.withLock</a:t>
            </a:r>
            <a:r>
              <a:rPr lang="en-US" dirty="0"/>
              <a:t> {           // like synchronized(lock)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condition.await</a:t>
            </a:r>
            <a:r>
              <a:rPr lang="en-US" dirty="0"/>
              <a:t>()     // like wait()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condition.signal</a:t>
            </a:r>
            <a:r>
              <a:rPr lang="en-US" dirty="0"/>
              <a:t>()    // like notify()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condition.signalAll</a:t>
            </a:r>
            <a:r>
              <a:rPr lang="en-US" dirty="0"/>
              <a:t>() // like </a:t>
            </a:r>
            <a:r>
              <a:rPr lang="en-US" dirty="0" err="1"/>
              <a:t>notifyAll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a note, you can also have multi conditions, so you can a </a:t>
            </a:r>
            <a:r>
              <a:rPr lang="en-US" dirty="0" err="1"/>
              <a:t>ReentrantReadWriteLock.ReadLock</a:t>
            </a:r>
            <a:r>
              <a:rPr lang="en-US" dirty="0"/>
              <a:t> or </a:t>
            </a:r>
            <a:r>
              <a:rPr lang="en-US" dirty="0" err="1"/>
              <a:t>ReentrantReadWriteLock.WriteLock</a:t>
            </a:r>
            <a:endParaRPr lang="en-US" dirty="0"/>
          </a:p>
          <a:p>
            <a:pPr lvl="1"/>
            <a:r>
              <a:rPr lang="en-US" dirty="0"/>
              <a:t>for us, the standard lock will work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1" y="6324600"/>
            <a:ext cx="1111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ThreadDemo_kt</a:t>
            </a:r>
            <a:r>
              <a:rPr lang="en-US" dirty="0"/>
              <a:t>  uses these versions.  Also note, the java to </a:t>
            </a:r>
            <a:r>
              <a:rPr lang="en-US" dirty="0" err="1"/>
              <a:t>kotlin</a:t>
            </a:r>
            <a:r>
              <a:rPr lang="en-US" dirty="0"/>
              <a:t> translator will fail with locks.</a:t>
            </a:r>
          </a:p>
        </p:txBody>
      </p:sp>
    </p:spTree>
    <p:extLst>
      <p:ext uri="{BB962C8B-B14F-4D97-AF65-F5344CB8AC3E}">
        <p14:creationId xmlns:p14="http://schemas.microsoft.com/office/powerpoint/2010/main" val="1101177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runOnUiThread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messages give you a headache.  This is simpler and quick method.</a:t>
            </a:r>
          </a:p>
          <a:p>
            <a:r>
              <a:rPr lang="en-US" dirty="0"/>
              <a:t>You can also use the </a:t>
            </a:r>
            <a:r>
              <a:rPr lang="en-US" dirty="0" err="1"/>
              <a:t>runOnUiThread</a:t>
            </a:r>
            <a:r>
              <a:rPr lang="en-US" dirty="0"/>
              <a:t> to get back to the main thread do many things, such as update a widget.</a:t>
            </a:r>
          </a:p>
          <a:p>
            <a:pPr marL="0" indent="0">
              <a:buNone/>
            </a:pPr>
            <a:r>
              <a:rPr lang="en-US" dirty="0" err="1"/>
              <a:t>runOnUiThread</a:t>
            </a:r>
            <a:r>
              <a:rPr lang="en-US" dirty="0"/>
              <a:t>(new Runnable() {</a:t>
            </a:r>
          </a:p>
          <a:p>
            <a:pPr marL="0" indent="0">
              <a:buNone/>
            </a:pPr>
            <a:r>
              <a:rPr lang="en-US" dirty="0"/>
              <a:t>      @Override</a:t>
            </a:r>
          </a:p>
          <a:p>
            <a:pPr marL="0" indent="0">
              <a:buNone/>
            </a:pPr>
            <a:r>
              <a:rPr lang="en-US" dirty="0"/>
              <a:t>       public void run() {</a:t>
            </a:r>
          </a:p>
          <a:p>
            <a:pPr marL="0" indent="0">
              <a:buNone/>
            </a:pPr>
            <a:r>
              <a:rPr lang="en-US" dirty="0"/>
              <a:t>              //do something here on the main thread, update widgets.</a:t>
            </a:r>
          </a:p>
          <a:p>
            <a:pPr marL="0" indent="0">
              <a:buNone/>
            </a:pPr>
            <a:r>
              <a:rPr lang="en-US" dirty="0"/>
              <a:t>       }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029137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handler to get to main thread.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second method, but </a:t>
            </a:r>
            <a:r>
              <a:rPr lang="en-US" dirty="0" err="1"/>
              <a:t>runOnUiThread</a:t>
            </a:r>
            <a:r>
              <a:rPr lang="en-US" dirty="0"/>
              <a:t> is easy</a:t>
            </a:r>
          </a:p>
          <a:p>
            <a:r>
              <a:rPr lang="en-US" dirty="0"/>
              <a:t>With the context object: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// Get a handler that can be used to post to the main thread</a:t>
            </a:r>
          </a:p>
          <a:p>
            <a:pPr marL="0" indent="0">
              <a:buNone/>
            </a:pPr>
            <a:r>
              <a:rPr lang="en-US" dirty="0"/>
              <a:t>Handler </a:t>
            </a:r>
            <a:r>
              <a:rPr lang="en-US" dirty="0" err="1"/>
              <a:t>mainHandler</a:t>
            </a:r>
            <a:r>
              <a:rPr lang="en-US" dirty="0"/>
              <a:t> = new Handler(</a:t>
            </a:r>
            <a:r>
              <a:rPr lang="en-US" dirty="0" err="1"/>
              <a:t>context.getMainLooper</a:t>
            </a:r>
            <a:r>
              <a:rPr lang="en-US" dirty="0"/>
              <a:t>());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Runnable </a:t>
            </a:r>
            <a:r>
              <a:rPr lang="en-US" dirty="0" err="1"/>
              <a:t>myRunnable</a:t>
            </a:r>
            <a:r>
              <a:rPr lang="en-US" dirty="0"/>
              <a:t> = new Runnable() {</a:t>
            </a:r>
          </a:p>
          <a:p>
            <a:pPr marL="0" indent="0">
              <a:buNone/>
            </a:pPr>
            <a:r>
              <a:rPr lang="en-US" dirty="0"/>
              <a:t>    @Override </a:t>
            </a:r>
          </a:p>
          <a:p>
            <a:pPr marL="0" indent="0">
              <a:buNone/>
            </a:pPr>
            <a:r>
              <a:rPr lang="en-US" dirty="0"/>
              <a:t>    public void run() {....} // This is your code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 err="1"/>
              <a:t>mainHandler.post</a:t>
            </a:r>
            <a:r>
              <a:rPr lang="en-US" dirty="0"/>
              <a:t>(</a:t>
            </a:r>
            <a:r>
              <a:rPr lang="en-US" dirty="0" err="1"/>
              <a:t>myRunnable</a:t>
            </a:r>
            <a:r>
              <a:rPr lang="en-US" dirty="0"/>
              <a:t>);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without context object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// Get a handler that can be used to post to the main thread</a:t>
            </a:r>
          </a:p>
          <a:p>
            <a:pPr marL="0" indent="0">
              <a:buNone/>
            </a:pPr>
            <a:r>
              <a:rPr lang="en-US" dirty="0"/>
              <a:t>Handler </a:t>
            </a:r>
            <a:r>
              <a:rPr lang="en-US" dirty="0" err="1"/>
              <a:t>mainHandler</a:t>
            </a:r>
            <a:r>
              <a:rPr lang="en-US" dirty="0"/>
              <a:t> = new Handler(</a:t>
            </a:r>
            <a:r>
              <a:rPr lang="en-US" dirty="0" err="1"/>
              <a:t>Looper.getMainLooper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Runnable </a:t>
            </a:r>
            <a:r>
              <a:rPr lang="en-US" dirty="0" err="1"/>
              <a:t>myRunnable</a:t>
            </a:r>
            <a:r>
              <a:rPr lang="en-US" dirty="0"/>
              <a:t> = new Runnable() {</a:t>
            </a:r>
          </a:p>
          <a:p>
            <a:pPr marL="0" indent="0">
              <a:buNone/>
            </a:pPr>
            <a:r>
              <a:rPr lang="en-US" dirty="0"/>
              <a:t>    @Override </a:t>
            </a:r>
          </a:p>
          <a:p>
            <a:pPr marL="0" indent="0">
              <a:buNone/>
            </a:pPr>
            <a:r>
              <a:rPr lang="en-US" dirty="0"/>
              <a:t>    public void run() {....} // This is your code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 err="1"/>
              <a:t>mainHandler.post</a:t>
            </a:r>
            <a:r>
              <a:rPr lang="en-US" dirty="0"/>
              <a:t>(</a:t>
            </a:r>
            <a:r>
              <a:rPr lang="en-US" dirty="0" err="1"/>
              <a:t>myRunnable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04315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Lastly, running a thread "later"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declare the runnable object like before.</a:t>
            </a:r>
          </a:p>
          <a:p>
            <a:pPr marL="0" indent="0">
              <a:buNone/>
            </a:pPr>
            <a:r>
              <a:rPr lang="en-US" dirty="0"/>
              <a:t>final Runnable r = new Runnable() {</a:t>
            </a:r>
          </a:p>
          <a:p>
            <a:pPr marL="0" indent="0">
              <a:buNone/>
            </a:pPr>
            <a:r>
              <a:rPr lang="en-US" dirty="0"/>
              <a:t>    public void run() {  … }   //your code to run on the thread.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r>
              <a:rPr lang="en-US" dirty="0"/>
              <a:t>Now call the handler with a delay time in </a:t>
            </a:r>
            <a:r>
              <a:rPr lang="en-US" dirty="0" err="1"/>
              <a:t>millisconds</a:t>
            </a:r>
            <a:r>
              <a:rPr lang="en-US" dirty="0"/>
              <a:t>, so below example is 1 second.</a:t>
            </a:r>
          </a:p>
          <a:p>
            <a:pPr marL="0" indent="0">
              <a:buNone/>
            </a:pPr>
            <a:r>
              <a:rPr lang="en-US" dirty="0" err="1"/>
              <a:t>handler.postDelayed</a:t>
            </a:r>
            <a:r>
              <a:rPr lang="en-US" dirty="0"/>
              <a:t>(r, 1000);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72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callbacks/interfaces, and listeners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 way.</a:t>
            </a:r>
          </a:p>
        </p:txBody>
      </p:sp>
    </p:spTree>
    <p:extLst>
      <p:ext uri="{BB962C8B-B14F-4D97-AF65-F5344CB8AC3E}">
        <p14:creationId xmlns:p14="http://schemas.microsoft.com/office/powerpoint/2010/main" val="2633631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</a:t>
            </a:r>
          </a:p>
          <a:p>
            <a:pPr lvl="1"/>
            <a:r>
              <a:rPr lang="en-US" dirty="0"/>
              <a:t>It’s main code of the display</a:t>
            </a:r>
          </a:p>
          <a:p>
            <a:pPr lvl="1"/>
            <a:r>
              <a:rPr lang="en-US" dirty="0"/>
              <a:t>It can easy change between different fragments</a:t>
            </a:r>
          </a:p>
          <a:p>
            <a:pPr lvl="2"/>
            <a:r>
              <a:rPr lang="en-US" dirty="0"/>
              <a:t>Changing fragments from inside a fragment leads to “odd” behavior, avoid this.</a:t>
            </a:r>
          </a:p>
          <a:p>
            <a:r>
              <a:rPr lang="en-US" dirty="0"/>
              <a:t>Fragment</a:t>
            </a:r>
          </a:p>
          <a:p>
            <a:pPr lvl="1"/>
            <a:r>
              <a:rPr lang="en-US" dirty="0"/>
              <a:t>An encapsulated display and code to power it.</a:t>
            </a:r>
          </a:p>
          <a:p>
            <a:pPr lvl="2"/>
            <a:r>
              <a:rPr lang="en-US" dirty="0"/>
              <a:t>Including menus</a:t>
            </a:r>
          </a:p>
          <a:p>
            <a:pPr lvl="1"/>
            <a:r>
              <a:rPr lang="en-US" dirty="0"/>
              <a:t>How do I change a fragment then?</a:t>
            </a:r>
          </a:p>
          <a:p>
            <a:pPr lvl="2"/>
            <a:r>
              <a:rPr lang="en-US" dirty="0"/>
              <a:t>Using a callback/interface/listener  google uses these interchangeably, even though are differences.</a:t>
            </a:r>
          </a:p>
          <a:p>
            <a:pPr lvl="2"/>
            <a:r>
              <a:rPr lang="en-US" dirty="0"/>
              <a:t>Or </a:t>
            </a:r>
            <a:r>
              <a:rPr lang="en-US" dirty="0" err="1"/>
              <a:t>modelview</a:t>
            </a:r>
            <a:r>
              <a:rPr lang="en-US" dirty="0"/>
              <a:t> with </a:t>
            </a:r>
            <a:r>
              <a:rPr lang="en-US" dirty="0" err="1"/>
              <a:t>liveData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1223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4191000"/>
            <a:ext cx="10972800" cy="2438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Frag1 will call Frag1callback() in the activity do actions such as changing fragments, adding information to a “global list”, updating another fragment.</a:t>
            </a:r>
          </a:p>
          <a:p>
            <a:pPr lvl="1"/>
            <a:r>
              <a:rPr lang="en-US" dirty="0"/>
              <a:t>Note, the setter for each allows another fragment to update information via the activity using a callback.</a:t>
            </a:r>
          </a:p>
          <a:p>
            <a:pPr lvl="1"/>
            <a:r>
              <a:rPr lang="en-US" dirty="0"/>
              <a:t>Note 2, you can have more then one callback.  The activity just needs to implemented both.</a:t>
            </a:r>
          </a:p>
          <a:p>
            <a:pPr lvl="1"/>
            <a:r>
              <a:rPr lang="en-US" dirty="0"/>
              <a:t>And final Note, you can use the same name in the all three fragments (example: </a:t>
            </a:r>
            <a:r>
              <a:rPr lang="en-US" dirty="0" err="1"/>
              <a:t>fragcallback</a:t>
            </a:r>
            <a:r>
              <a:rPr lang="en-US" dirty="0"/>
              <a:t>() )  and then activity implements one  ( same name </a:t>
            </a:r>
            <a:r>
              <a:rPr lang="en-US" dirty="0" err="1"/>
              <a:t>fragcallback</a:t>
            </a:r>
            <a:r>
              <a:rPr lang="en-US" dirty="0"/>
              <a:t>() ).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2399"/>
            <a:ext cx="6781800" cy="4117129"/>
          </a:xfrm>
        </p:spPr>
      </p:pic>
    </p:spTree>
    <p:extLst>
      <p:ext uri="{BB962C8B-B14F-4D97-AF65-F5344CB8AC3E}">
        <p14:creationId xmlns:p14="http://schemas.microsoft.com/office/powerpoint/2010/main" val="2179124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Callback/interface vs listener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callback or interface must have an “implements X” otherwise it won’t compile or dies a runtime.</a:t>
            </a:r>
          </a:p>
          <a:p>
            <a:pPr lvl="1"/>
            <a:r>
              <a:rPr lang="en-US" dirty="0"/>
              <a:t>There is no default action</a:t>
            </a:r>
          </a:p>
          <a:p>
            <a:r>
              <a:rPr lang="en-US" dirty="0"/>
              <a:t>A listener can work without any extra code and the default action is taken.</a:t>
            </a:r>
          </a:p>
          <a:p>
            <a:pPr lvl="2"/>
            <a:r>
              <a:rPr lang="en-US" dirty="0"/>
              <a:t>Normally a default action is to do nothing.</a:t>
            </a:r>
          </a:p>
          <a:p>
            <a:pPr lvl="2"/>
            <a:r>
              <a:rPr lang="en-US" dirty="0"/>
              <a:t>A button for example has a default listener, which does nothing.</a:t>
            </a:r>
          </a:p>
        </p:txBody>
      </p:sp>
    </p:spTree>
    <p:extLst>
      <p:ext uri="{BB962C8B-B14F-4D97-AF65-F5344CB8AC3E}">
        <p14:creationId xmlns:p14="http://schemas.microsoft.com/office/powerpoint/2010/main" val="236179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In its simplest form</a:t>
            </a:r>
          </a:p>
          <a:p>
            <a:pPr lvl="1">
              <a:defRPr/>
            </a:pPr>
            <a:r>
              <a:rPr lang="en-US" dirty="0"/>
              <a:t>two or more programs, processes, or threads running at the same time to complete a task.</a:t>
            </a:r>
          </a:p>
          <a:p>
            <a:pPr lvl="2">
              <a:defRPr/>
            </a:pPr>
            <a:r>
              <a:rPr lang="en-US" dirty="0"/>
              <a:t>This can be two completely separate programs running</a:t>
            </a:r>
          </a:p>
          <a:p>
            <a:pPr lvl="3">
              <a:defRPr/>
            </a:pPr>
            <a:r>
              <a:rPr lang="en-US" dirty="0"/>
              <a:t>may not even be coded in the same language</a:t>
            </a:r>
          </a:p>
          <a:p>
            <a:pPr lvl="2">
              <a:defRPr/>
            </a:pPr>
            <a:r>
              <a:rPr lang="en-US" dirty="0"/>
              <a:t>This can be two running instances of the same program </a:t>
            </a:r>
          </a:p>
          <a:p>
            <a:pPr lvl="2">
              <a:defRPr/>
            </a:pPr>
            <a:r>
              <a:rPr lang="en-US" dirty="0"/>
              <a:t>This can be one program running multiple threads.</a:t>
            </a:r>
          </a:p>
          <a:p>
            <a:pPr lvl="1">
              <a:defRPr/>
            </a:pPr>
            <a:r>
              <a:rPr lang="en-US" dirty="0"/>
              <a:t>Example</a:t>
            </a:r>
          </a:p>
          <a:p>
            <a:pPr lvl="2">
              <a:defRPr/>
            </a:pPr>
            <a:r>
              <a:rPr lang="en-US" dirty="0"/>
              <a:t>Web server, every time a new connection is made, the web server spawns a new process to deal with that connection.</a:t>
            </a:r>
          </a:p>
        </p:txBody>
      </p:sp>
    </p:spTree>
    <p:extLst>
      <p:ext uri="{BB962C8B-B14F-4D97-AF65-F5344CB8AC3E}">
        <p14:creationId xmlns:p14="http://schemas.microsoft.com/office/powerpoint/2010/main" val="10385569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Interface/callback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Activity</a:t>
            </a:r>
          </a:p>
          <a:p>
            <a:pPr marL="0" indent="0">
              <a:buNone/>
            </a:pPr>
            <a:r>
              <a:rPr lang="en-US" sz="2000" dirty="0"/>
              <a:t>public class </a:t>
            </a:r>
            <a:r>
              <a:rPr lang="en-US" sz="2000" dirty="0" err="1"/>
              <a:t>MyActivity</a:t>
            </a:r>
            <a:r>
              <a:rPr lang="en-US" sz="2000" dirty="0"/>
              <a:t> extends Activity </a:t>
            </a:r>
            <a:r>
              <a:rPr lang="en-US" sz="2000" dirty="0">
                <a:solidFill>
                  <a:srgbClr val="7030A0"/>
                </a:solidFill>
              </a:rPr>
              <a:t>implements </a:t>
            </a:r>
            <a:r>
              <a:rPr lang="en-US" sz="2000" dirty="0" err="1"/>
              <a:t>myFragment.OnFragmentInteractionCallback</a:t>
            </a:r>
            <a:r>
              <a:rPr lang="en-US" sz="2000" dirty="0"/>
              <a:t> {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@Override</a:t>
            </a:r>
          </a:p>
          <a:p>
            <a:pPr marL="0" indent="0">
              <a:buNone/>
            </a:pPr>
            <a:r>
              <a:rPr lang="en-US" sz="2000" dirty="0"/>
              <a:t>public void </a:t>
            </a:r>
            <a:r>
              <a:rPr lang="en-US" sz="2000" dirty="0" err="1">
                <a:solidFill>
                  <a:srgbClr val="FF0000"/>
                </a:solidFill>
              </a:rPr>
              <a:t>onFragmentInteraction</a:t>
            </a:r>
            <a:r>
              <a:rPr lang="en-US" sz="2000" dirty="0"/>
              <a:t>(String item) {</a:t>
            </a:r>
          </a:p>
          <a:p>
            <a:pPr marL="0" indent="0">
              <a:buNone/>
            </a:pPr>
            <a:r>
              <a:rPr lang="en-US" sz="2000" dirty="0"/>
              <a:t>  whatever code/action that are needed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}  //end of activity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err="1"/>
              <a:t>myFragment</a:t>
            </a:r>
            <a:r>
              <a:rPr lang="en-US" dirty="0"/>
              <a:t> code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/>
              <a:t>OnFragmentInteractionCallback</a:t>
            </a:r>
            <a:r>
              <a:rPr lang="en-US" dirty="0"/>
              <a:t> </a:t>
            </a:r>
            <a:r>
              <a:rPr lang="en-US" dirty="0" err="1"/>
              <a:t>mCallback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the fragment calls the activity</a:t>
            </a:r>
          </a:p>
          <a:p>
            <a:pPr marL="0" indent="0">
              <a:buNone/>
            </a:pPr>
            <a:r>
              <a:rPr lang="en-US" dirty="0"/>
              <a:t> if (</a:t>
            </a:r>
            <a:r>
              <a:rPr lang="en-US" dirty="0" err="1"/>
              <a:t>mCallback</a:t>
            </a:r>
            <a:r>
              <a:rPr lang="en-US" dirty="0"/>
              <a:t> != null)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mCallback.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("0");</a:t>
            </a:r>
          </a:p>
          <a:p>
            <a:r>
              <a:rPr lang="en-US" dirty="0"/>
              <a:t>Setup </a:t>
            </a:r>
            <a:r>
              <a:rPr lang="en-US" dirty="0" err="1"/>
              <a:t>mCallback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onAttach</a:t>
            </a:r>
            <a:r>
              <a:rPr lang="en-US" dirty="0"/>
              <a:t>(Activity activity)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mCallback</a:t>
            </a:r>
            <a:r>
              <a:rPr lang="en-US" dirty="0"/>
              <a:t> = (</a:t>
            </a:r>
            <a:r>
              <a:rPr lang="en-US" dirty="0" err="1"/>
              <a:t>OnFragmentInteractionCallback</a:t>
            </a:r>
            <a:r>
              <a:rPr lang="en-US" dirty="0"/>
              <a:t>) activity;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public void </a:t>
            </a:r>
            <a:r>
              <a:rPr lang="en-US" dirty="0" err="1"/>
              <a:t>onDetach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super.onDetach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mCallback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r>
              <a:rPr lang="en-US" dirty="0"/>
              <a:t>Interface and method(s) the activity must implement.  In this case 1 method.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>
                <a:solidFill>
                  <a:srgbClr val="7030A0"/>
                </a:solidFill>
              </a:rPr>
              <a:t>interface</a:t>
            </a:r>
            <a:r>
              <a:rPr lang="en-US" dirty="0"/>
              <a:t> </a:t>
            </a:r>
            <a:r>
              <a:rPr lang="en-US" dirty="0" err="1"/>
              <a:t>OnFragmentInteractionCallback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public 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list);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560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Activity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MyActivity</a:t>
            </a:r>
            <a:r>
              <a:rPr lang="en-US" dirty="0"/>
              <a:t> extends Activity {</a:t>
            </a:r>
          </a:p>
          <a:p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 err="1"/>
              <a:t>myFrag.setListner</a:t>
            </a:r>
            <a:r>
              <a:rPr lang="en-US" dirty="0"/>
              <a:t>(new </a:t>
            </a:r>
            <a:r>
              <a:rPr lang="en-US" dirty="0" err="1"/>
              <a:t>myFragment.OnFragmentInteractionLister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public 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item) {</a:t>
            </a:r>
          </a:p>
          <a:p>
            <a:pPr marL="0" indent="0">
              <a:buNone/>
            </a:pPr>
            <a:r>
              <a:rPr lang="en-US" dirty="0"/>
              <a:t>   // whatever code/action that are needed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}  //end of activity</a:t>
            </a:r>
          </a:p>
          <a:p>
            <a:endParaRPr lang="en-US" dirty="0"/>
          </a:p>
          <a:p>
            <a:r>
              <a:rPr lang="en-US" dirty="0"/>
              <a:t>A note, The </a:t>
            </a:r>
            <a:r>
              <a:rPr lang="en-US" dirty="0" err="1"/>
              <a:t>myFragment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</a:p>
          <a:p>
            <a:r>
              <a:rPr lang="en-US" dirty="0">
                <a:sym typeface="Wingdings" panose="05000000000000000000" pitchFamily="2" charset="2"/>
              </a:rPr>
              <a:t>  Could just use if (</a:t>
            </a:r>
            <a:r>
              <a:rPr lang="en-US" dirty="0" err="1">
                <a:sym typeface="Wingdings" panose="05000000000000000000" pitchFamily="2" charset="2"/>
              </a:rPr>
              <a:t>mListener</a:t>
            </a:r>
            <a:r>
              <a:rPr lang="en-US" dirty="0">
                <a:sym typeface="Wingdings" panose="05000000000000000000" pitchFamily="2" charset="2"/>
              </a:rPr>
              <a:t> != null)  instead of the </a:t>
            </a:r>
            <a:r>
              <a:rPr lang="en-US" dirty="0" err="1">
                <a:sym typeface="Wingdings" panose="05000000000000000000" pitchFamily="2" charset="2"/>
              </a:rPr>
              <a:t>dummyListener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689600" cy="4952999"/>
          </a:xfrm>
        </p:spPr>
        <p:txBody>
          <a:bodyPr>
            <a:normAutofit fontScale="40000" lnSpcReduction="20000"/>
          </a:bodyPr>
          <a:lstStyle/>
          <a:p>
            <a:r>
              <a:rPr lang="en-US" dirty="0" err="1"/>
              <a:t>myFragment</a:t>
            </a:r>
            <a:r>
              <a:rPr lang="en-US" dirty="0"/>
              <a:t> code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/>
              <a:t>OnFragmentInteractionListener</a:t>
            </a:r>
            <a:r>
              <a:rPr lang="en-US" dirty="0"/>
              <a:t> </a:t>
            </a:r>
            <a:r>
              <a:rPr lang="en-US" dirty="0" err="1"/>
              <a:t>mListener</a:t>
            </a:r>
            <a:r>
              <a:rPr lang="en-US" dirty="0"/>
              <a:t>;</a:t>
            </a:r>
          </a:p>
          <a:p>
            <a:r>
              <a:rPr lang="en-US" dirty="0"/>
              <a:t>In Constructor/</a:t>
            </a:r>
            <a:r>
              <a:rPr lang="en-US" dirty="0" err="1"/>
              <a:t>onCreate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mListener</a:t>
            </a:r>
            <a:r>
              <a:rPr lang="en-US" dirty="0"/>
              <a:t> = </a:t>
            </a:r>
            <a:r>
              <a:rPr lang="en-US" dirty="0" err="1"/>
              <a:t>dummyListener</a:t>
            </a:r>
            <a:r>
              <a:rPr lang="en-US" dirty="0"/>
              <a:t>;  //uses </a:t>
            </a:r>
            <a:r>
              <a:rPr lang="en-US" dirty="0" err="1"/>
              <a:t>dummylistener</a:t>
            </a:r>
            <a:r>
              <a:rPr lang="en-US" dirty="0"/>
              <a:t>.</a:t>
            </a:r>
          </a:p>
          <a:p>
            <a:r>
              <a:rPr lang="en-US" dirty="0"/>
              <a:t>When the fragment calls the activity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mListener.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("0");</a:t>
            </a:r>
          </a:p>
          <a:p>
            <a:r>
              <a:rPr lang="en-US" dirty="0"/>
              <a:t>Set method to change the listener.</a:t>
            </a:r>
          </a:p>
          <a:p>
            <a:pPr marL="0" indent="0">
              <a:buNone/>
            </a:pPr>
            <a:r>
              <a:rPr lang="en-US" dirty="0" err="1"/>
              <a:t>setListener</a:t>
            </a:r>
            <a:r>
              <a:rPr lang="en-US" dirty="0"/>
              <a:t>(</a:t>
            </a:r>
            <a:r>
              <a:rPr lang="en-US" dirty="0" err="1"/>
              <a:t>onFragmentInteractionListener</a:t>
            </a:r>
            <a:r>
              <a:rPr lang="en-US" dirty="0"/>
              <a:t> listener)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mLister</a:t>
            </a:r>
            <a:r>
              <a:rPr lang="en-US" dirty="0"/>
              <a:t> = listener;  //now uses activities listener.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Interface and method(s) the activity must implement.  In this case 1 method.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>
                <a:solidFill>
                  <a:srgbClr val="7030A0"/>
                </a:solidFill>
              </a:rPr>
              <a:t>interface</a:t>
            </a:r>
            <a:r>
              <a:rPr lang="en-US" dirty="0"/>
              <a:t> </a:t>
            </a:r>
            <a:r>
              <a:rPr lang="en-US" dirty="0" err="1"/>
              <a:t>OnFragmentInteractionListener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public 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list);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Dummy callback, so main is not required to do anything.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/>
              <a:t>OnFragmentInteractionListenerdummyListener</a:t>
            </a:r>
            <a:r>
              <a:rPr lang="en-US" dirty="0"/>
              <a:t> = </a:t>
            </a:r>
            <a:r>
              <a:rPr lang="en-US" dirty="0">
                <a:solidFill>
                  <a:srgbClr val="7030A0"/>
                </a:solidFill>
              </a:rPr>
              <a:t>new </a:t>
            </a:r>
            <a:r>
              <a:rPr lang="en-US" dirty="0" err="1">
                <a:solidFill>
                  <a:srgbClr val="7030A0"/>
                </a:solidFill>
              </a:rPr>
              <a:t>OnFragmentInteractionListener</a:t>
            </a:r>
            <a:r>
              <a:rPr lang="en-US" dirty="0">
                <a:solidFill>
                  <a:srgbClr val="7030A0"/>
                </a:solidFill>
              </a:rPr>
              <a:t>()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>
                <a:solidFill>
                  <a:srgbClr val="FF0000"/>
                </a:solidFill>
              </a:rPr>
              <a:t>onFragmentInteraction</a:t>
            </a:r>
            <a:r>
              <a:rPr lang="en-US" dirty="0"/>
              <a:t>(String list) {</a:t>
            </a:r>
          </a:p>
          <a:p>
            <a:pPr marL="0" indent="0">
              <a:buNone/>
            </a:pPr>
            <a:r>
              <a:rPr lang="en-US" dirty="0"/>
              <a:t>	//do nothing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1482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Callback/listener “hell”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Somethings to get back to activity, you may need a callback that uses a listener (or several nested)</a:t>
            </a:r>
          </a:p>
          <a:p>
            <a:r>
              <a:rPr lang="en-US" dirty="0"/>
              <a:t>Say getting from an adapter back to activity via a fragment.</a:t>
            </a:r>
          </a:p>
          <a:p>
            <a:pPr lvl="2"/>
            <a:r>
              <a:rPr lang="en-US" dirty="0"/>
              <a:t>This is code needed to get back from </a:t>
            </a:r>
            <a:r>
              <a:rPr lang="en-US" dirty="0" err="1"/>
              <a:t>recyclerView</a:t>
            </a:r>
            <a:r>
              <a:rPr lang="en-US" dirty="0"/>
              <a:t> adapter to the activity.  Say when a user clicks a button.</a:t>
            </a:r>
          </a:p>
        </p:txBody>
      </p:sp>
    </p:spTree>
    <p:extLst>
      <p:ext uri="{BB962C8B-B14F-4D97-AF65-F5344CB8AC3E}">
        <p14:creationId xmlns:p14="http://schemas.microsoft.com/office/powerpoint/2010/main" val="318333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Adapter code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5638800" cy="4876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myRecyclerCursorAdapter</a:t>
            </a:r>
            <a:r>
              <a:rPr lang="en-US" dirty="0"/>
              <a:t> extends </a:t>
            </a:r>
            <a:r>
              <a:rPr lang="en-US" dirty="0" err="1"/>
              <a:t>CursorRecyclerAdapter</a:t>
            </a:r>
            <a:r>
              <a:rPr lang="en-US" dirty="0"/>
              <a:t>&lt;</a:t>
            </a:r>
            <a:r>
              <a:rPr lang="en-US" dirty="0" err="1"/>
              <a:t>myRecyclerCursorAdapter.ViewHolder</a:t>
            </a:r>
            <a:r>
              <a:rPr lang="en-US" dirty="0"/>
              <a:t>&gt;  {</a:t>
            </a:r>
          </a:p>
          <a:p>
            <a:pPr marL="0" indent="0">
              <a:buNone/>
            </a:pPr>
            <a:r>
              <a:rPr lang="en-US" dirty="0"/>
              <a:t>    // Define listener member variable for the adapter.</a:t>
            </a:r>
          </a:p>
          <a:p>
            <a:pPr marL="0" indent="0">
              <a:buNone/>
            </a:pPr>
            <a:r>
              <a:rPr lang="en-US" dirty="0"/>
              <a:t>    private 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listener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// Define the listener interface</a:t>
            </a:r>
          </a:p>
          <a:p>
            <a:pPr marL="0" indent="0">
              <a:buNone/>
            </a:pPr>
            <a:r>
              <a:rPr lang="en-US" dirty="0"/>
              <a:t>    public interface </a:t>
            </a:r>
            <a:r>
              <a:rPr lang="en-US" dirty="0" err="1"/>
              <a:t>OnItemClickListener</a:t>
            </a:r>
            <a:r>
              <a:rPr lang="en-US" dirty="0"/>
              <a:t> {   </a:t>
            </a:r>
          </a:p>
          <a:p>
            <a:pPr marL="0" indent="0">
              <a:buNone/>
            </a:pPr>
            <a:r>
              <a:rPr lang="en-US" dirty="0"/>
              <a:t>        void </a:t>
            </a:r>
            <a:r>
              <a:rPr lang="en-US" dirty="0" err="1"/>
              <a:t>onItemClick</a:t>
            </a:r>
            <a:r>
              <a:rPr lang="en-US" dirty="0"/>
              <a:t>(View </a:t>
            </a:r>
            <a:r>
              <a:rPr lang="en-US" dirty="0" err="1"/>
              <a:t>itemView</a:t>
            </a:r>
            <a:r>
              <a:rPr lang="en-US" dirty="0"/>
              <a:t>, String id);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  // Define the method that allows the parent activity or fragment to define the listener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setOnItemClickListener</a:t>
            </a:r>
            <a:r>
              <a:rPr lang="en-US" dirty="0"/>
              <a:t>(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listener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this.listener</a:t>
            </a:r>
            <a:r>
              <a:rPr lang="en-US" dirty="0">
                <a:solidFill>
                  <a:srgbClr val="FF0000"/>
                </a:solidFill>
              </a:rPr>
              <a:t> = listener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</a:t>
            </a:r>
            <a:r>
              <a:rPr lang="en-US" dirty="0" err="1"/>
              <a:t>ViewHolder</a:t>
            </a:r>
            <a:r>
              <a:rPr lang="en-US" dirty="0"/>
              <a:t> </a:t>
            </a:r>
            <a:r>
              <a:rPr lang="en-US" dirty="0" err="1"/>
              <a:t>onCreateViewHolder</a:t>
            </a:r>
            <a:r>
              <a:rPr lang="en-US" dirty="0"/>
              <a:t>(</a:t>
            </a:r>
            <a:r>
              <a:rPr lang="en-US" dirty="0" err="1"/>
              <a:t>ViewGroup</a:t>
            </a:r>
            <a:r>
              <a:rPr lang="en-US" dirty="0"/>
              <a:t> parent,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viewType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View </a:t>
            </a:r>
            <a:r>
              <a:rPr lang="en-US" dirty="0" err="1"/>
              <a:t>itemView</a:t>
            </a:r>
            <a:r>
              <a:rPr lang="en-US" dirty="0"/>
              <a:t> = </a:t>
            </a:r>
            <a:r>
              <a:rPr lang="en-US" dirty="0" err="1"/>
              <a:t>LayoutInflater.from</a:t>
            </a:r>
            <a:r>
              <a:rPr lang="en-US" dirty="0"/>
              <a:t>(</a:t>
            </a:r>
            <a:r>
              <a:rPr lang="en-US" dirty="0" err="1"/>
              <a:t>parent.getContext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              .inflate(</a:t>
            </a:r>
            <a:r>
              <a:rPr lang="en-US" dirty="0" err="1"/>
              <a:t>R.layout.trans_row</a:t>
            </a:r>
            <a:r>
              <a:rPr lang="en-US" dirty="0"/>
              <a:t>, parent, false);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ViewHolder</a:t>
            </a:r>
            <a:r>
              <a:rPr lang="en-US" dirty="0"/>
              <a:t> </a:t>
            </a:r>
            <a:r>
              <a:rPr lang="en-US" dirty="0" err="1"/>
              <a:t>vh</a:t>
            </a:r>
            <a:r>
              <a:rPr lang="en-US" dirty="0"/>
              <a:t> = new </a:t>
            </a:r>
            <a:r>
              <a:rPr lang="en-US" dirty="0" err="1"/>
              <a:t>ViewHolder</a:t>
            </a:r>
            <a:r>
              <a:rPr lang="en-US" dirty="0"/>
              <a:t>(</a:t>
            </a:r>
            <a:r>
              <a:rPr lang="en-US" dirty="0" err="1"/>
              <a:t>itemView</a:t>
            </a:r>
            <a:r>
              <a:rPr lang="en-US" dirty="0">
                <a:solidFill>
                  <a:srgbClr val="FF0000"/>
                </a:solidFill>
              </a:rPr>
              <a:t>, listener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return </a:t>
            </a:r>
            <a:r>
              <a:rPr lang="en-US" dirty="0" err="1"/>
              <a:t>vh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537200" cy="48767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 public static class </a:t>
            </a:r>
            <a:r>
              <a:rPr lang="en-US" dirty="0" err="1"/>
              <a:t>ViewHolder</a:t>
            </a:r>
            <a:r>
              <a:rPr lang="en-US" dirty="0"/>
              <a:t> extends </a:t>
            </a:r>
            <a:r>
              <a:rPr lang="en-US" dirty="0" err="1"/>
              <a:t>RecyclerView.ViewHolder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public </a:t>
            </a:r>
            <a:r>
              <a:rPr lang="en-US" dirty="0" err="1"/>
              <a:t>TextView</a:t>
            </a:r>
            <a:r>
              <a:rPr lang="en-US" dirty="0"/>
              <a:t> </a:t>
            </a:r>
            <a:r>
              <a:rPr lang="en-US" dirty="0" err="1"/>
              <a:t>mName</a:t>
            </a:r>
            <a:r>
              <a:rPr lang="en-US" dirty="0"/>
              <a:t>;  public Button </a:t>
            </a:r>
            <a:r>
              <a:rPr lang="en-US" dirty="0" err="1"/>
              <a:t>btn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public </a:t>
            </a:r>
            <a:r>
              <a:rPr lang="en-US" dirty="0" err="1"/>
              <a:t>ViewHolder</a:t>
            </a:r>
            <a:r>
              <a:rPr lang="en-US" dirty="0"/>
              <a:t>(View </a:t>
            </a:r>
            <a:r>
              <a:rPr lang="en-US" dirty="0" err="1"/>
              <a:t>view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                               final </a:t>
            </a:r>
            <a:r>
              <a:rPr lang="en-US" dirty="0" err="1"/>
              <a:t>OnItemClickListener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mlistener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super(view);</a:t>
            </a:r>
          </a:p>
          <a:p>
            <a:pPr marL="0" indent="0">
              <a:buNone/>
            </a:pPr>
            <a:r>
              <a:rPr lang="en-US" dirty="0"/>
              <a:t>             …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Btn.setOnClickListener</a:t>
            </a:r>
            <a:r>
              <a:rPr lang="en-US" dirty="0"/>
              <a:t>(new </a:t>
            </a:r>
            <a:r>
              <a:rPr lang="en-US" dirty="0" err="1"/>
              <a:t>View.OnClickListener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onClick</a:t>
            </a:r>
            <a:r>
              <a:rPr lang="en-US" dirty="0"/>
              <a:t>(View v) {</a:t>
            </a:r>
          </a:p>
          <a:p>
            <a:pPr marL="0" indent="0">
              <a:buNone/>
            </a:pPr>
            <a:r>
              <a:rPr lang="en-US" dirty="0"/>
              <a:t>                    // Triggers </a:t>
            </a:r>
            <a:r>
              <a:rPr lang="en-US" dirty="0" err="1"/>
              <a:t>listner</a:t>
            </a:r>
            <a:r>
              <a:rPr lang="en-US" dirty="0"/>
              <a:t> upwards to the adapter.  </a:t>
            </a:r>
          </a:p>
          <a:p>
            <a:pPr marL="0" indent="0">
              <a:buNone/>
            </a:pPr>
            <a:r>
              <a:rPr lang="en-US" dirty="0"/>
              <a:t>                    if (</a:t>
            </a:r>
            <a:r>
              <a:rPr lang="en-US" dirty="0" err="1">
                <a:solidFill>
                  <a:srgbClr val="00B050"/>
                </a:solidFill>
              </a:rPr>
              <a:t>mlistener</a:t>
            </a:r>
            <a:r>
              <a:rPr lang="en-US" dirty="0"/>
              <a:t> != null)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  <a:r>
              <a:rPr lang="en-US" dirty="0" err="1">
                <a:solidFill>
                  <a:srgbClr val="00B050"/>
                </a:solidFill>
              </a:rPr>
              <a:t>mlistener</a:t>
            </a:r>
            <a:r>
              <a:rPr lang="en-US" dirty="0" err="1"/>
              <a:t>.onItemClick</a:t>
            </a:r>
            <a:r>
              <a:rPr lang="en-US" dirty="0"/>
              <a:t>(v, </a:t>
            </a:r>
            <a:r>
              <a:rPr lang="en-US" dirty="0" err="1"/>
              <a:t>mName.getTag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          }  </a:t>
            </a:r>
          </a:p>
          <a:p>
            <a:pPr marL="0" indent="0">
              <a:buNone/>
            </a:pPr>
            <a:r>
              <a:rPr lang="en-US" dirty="0"/>
              <a:t>              }); </a:t>
            </a:r>
          </a:p>
          <a:p>
            <a:pPr marL="0" indent="0">
              <a:buNone/>
            </a:pPr>
            <a:r>
              <a:rPr lang="en-US" dirty="0"/>
              <a:t>          }</a:t>
            </a:r>
          </a:p>
          <a:p>
            <a:pPr marL="0" indent="0">
              <a:buNone/>
            </a:pPr>
            <a:r>
              <a:rPr lang="en-US" dirty="0"/>
              <a:t>    } //end of static class </a:t>
            </a:r>
            <a:r>
              <a:rPr lang="en-US" dirty="0" err="1"/>
              <a:t>ViewHolder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}//end of class</a:t>
            </a:r>
          </a:p>
        </p:txBody>
      </p:sp>
    </p:spTree>
    <p:extLst>
      <p:ext uri="{BB962C8B-B14F-4D97-AF65-F5344CB8AC3E}">
        <p14:creationId xmlns:p14="http://schemas.microsoft.com/office/powerpoint/2010/main" val="1143371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 and Activity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Fragment, skipping attach/detach code.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>
                <a:solidFill>
                  <a:srgbClr val="7030A0"/>
                </a:solidFill>
              </a:rPr>
              <a:t>OntransInteractionCallback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mCallback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myRecyclerCursorAdapter</a:t>
            </a:r>
            <a:r>
              <a:rPr lang="en-US" dirty="0"/>
              <a:t> </a:t>
            </a:r>
            <a:r>
              <a:rPr lang="en-US" dirty="0" err="1"/>
              <a:t>mAdapter</a:t>
            </a:r>
            <a:r>
              <a:rPr lang="en-US" dirty="0"/>
              <a:t>;</a:t>
            </a:r>
          </a:p>
          <a:p>
            <a:r>
              <a:rPr lang="en-US" dirty="0"/>
              <a:t>In </a:t>
            </a:r>
            <a:r>
              <a:rPr lang="en-US" dirty="0" err="1"/>
              <a:t>onCreateView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mAdapter.setOnItemClickListener</a:t>
            </a:r>
            <a:r>
              <a:rPr lang="en-US" dirty="0"/>
              <a:t>(new </a:t>
            </a:r>
            <a:r>
              <a:rPr lang="en-US" dirty="0" err="1"/>
              <a:t>myRecyclerCursorAdapter.OnItemClickListener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//</a:t>
            </a:r>
            <a:r>
              <a:rPr lang="en-US" dirty="0">
                <a:solidFill>
                  <a:srgbClr val="0070C0"/>
                </a:solidFill>
              </a:rPr>
              <a:t>remember this listener is going to the adapter</a:t>
            </a:r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onItemClick</a:t>
            </a:r>
            <a:r>
              <a:rPr lang="en-US" dirty="0"/>
              <a:t>(View </a:t>
            </a:r>
            <a:r>
              <a:rPr lang="en-US" dirty="0" err="1"/>
              <a:t>view</a:t>
            </a:r>
            <a:r>
              <a:rPr lang="en-US" dirty="0"/>
              <a:t>, String id) { 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mCallback</a:t>
            </a:r>
            <a:r>
              <a:rPr lang="en-US" dirty="0" err="1"/>
              <a:t>.ontransInteraction</a:t>
            </a:r>
            <a:r>
              <a:rPr lang="en-US" dirty="0"/>
              <a:t>( …);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r>
              <a:rPr lang="en-US" dirty="0"/>
              <a:t>Rest of Fragment piece.</a:t>
            </a:r>
          </a:p>
          <a:p>
            <a:pPr marL="0" indent="0">
              <a:buNone/>
            </a:pPr>
            <a:r>
              <a:rPr lang="en-US" dirty="0"/>
              <a:t> public interface </a:t>
            </a:r>
            <a:r>
              <a:rPr lang="en-US" dirty="0" err="1">
                <a:solidFill>
                  <a:srgbClr val="7030A0"/>
                </a:solidFill>
              </a:rPr>
              <a:t>OntransInteractionCallback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>
                <a:solidFill>
                  <a:srgbClr val="00B050"/>
                </a:solidFill>
              </a:rPr>
              <a:t>ontransInteraction</a:t>
            </a:r>
            <a:r>
              <a:rPr lang="en-US" dirty="0"/>
              <a:t>(Uri </a:t>
            </a:r>
            <a:r>
              <a:rPr lang="en-US" dirty="0" err="1"/>
              <a:t>uri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Activity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mActivity</a:t>
            </a:r>
            <a:r>
              <a:rPr lang="en-US" dirty="0"/>
              <a:t> extends Activity  implements </a:t>
            </a:r>
            <a:r>
              <a:rPr lang="en-US" dirty="0" err="1"/>
              <a:t>myFragment</a:t>
            </a:r>
            <a:r>
              <a:rPr lang="en-US" dirty="0"/>
              <a:t>. </a:t>
            </a:r>
            <a:r>
              <a:rPr lang="en-US" dirty="0" err="1">
                <a:solidFill>
                  <a:srgbClr val="7030A0"/>
                </a:solidFill>
              </a:rPr>
              <a:t>OntransInteractionCallback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/>
              <a:t>Somewhere in the code: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>
                <a:solidFill>
                  <a:srgbClr val="00B050"/>
                </a:solidFill>
              </a:rPr>
              <a:t>ontransInteraction</a:t>
            </a:r>
            <a:r>
              <a:rPr lang="en-US" dirty="0"/>
              <a:t>(…) {</a:t>
            </a:r>
          </a:p>
          <a:p>
            <a:pPr marL="0" indent="0">
              <a:buNone/>
            </a:pPr>
            <a:r>
              <a:rPr lang="en-US" dirty="0"/>
              <a:t>        //finally deal with the information from the adapter!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7206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ModelView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way.</a:t>
            </a:r>
          </a:p>
        </p:txBody>
      </p:sp>
    </p:spTree>
    <p:extLst>
      <p:ext uri="{BB962C8B-B14F-4D97-AF65-F5344CB8AC3E}">
        <p14:creationId xmlns:p14="http://schemas.microsoft.com/office/powerpoint/2010/main" val="31931659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</a:t>
            </a:r>
            <a:r>
              <a:rPr lang="en-US" dirty="0" err="1"/>
              <a:t>modelview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can have something like this:</a:t>
            </a:r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DataViewModel</a:t>
            </a:r>
            <a:r>
              <a:rPr lang="en-US" dirty="0"/>
              <a:t> extends </a:t>
            </a:r>
            <a:r>
              <a:rPr lang="en-US" dirty="0" err="1"/>
              <a:t>ViewModel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private </a:t>
            </a:r>
            <a:r>
              <a:rPr lang="en-US" dirty="0" err="1"/>
              <a:t>MutableLiveData</a:t>
            </a:r>
            <a:r>
              <a:rPr lang="en-US" dirty="0"/>
              <a:t>&lt;String&gt; item = new </a:t>
            </a:r>
            <a:r>
              <a:rPr lang="en-US" dirty="0" err="1"/>
              <a:t>MutableLiveData</a:t>
            </a:r>
            <a:r>
              <a:rPr lang="en-US" dirty="0"/>
              <a:t>&lt;String&gt;();</a:t>
            </a:r>
          </a:p>
          <a:p>
            <a:pPr marL="0" indent="0">
              <a:buNone/>
            </a:pPr>
            <a:r>
              <a:rPr lang="en-US" dirty="0"/>
              <a:t>… //lots of things as needed.</a:t>
            </a:r>
          </a:p>
          <a:p>
            <a:pPr marL="0" indent="0">
              <a:buNone/>
            </a:pPr>
            <a:r>
              <a:rPr lang="en-US" dirty="0" err="1"/>
              <a:t>LiveData</a:t>
            </a:r>
            <a:r>
              <a:rPr lang="en-US" dirty="0"/>
              <a:t>&lt;String&gt; </a:t>
            </a:r>
            <a:r>
              <a:rPr lang="en-US" dirty="0" err="1"/>
              <a:t>getItemLD</a:t>
            </a:r>
            <a:r>
              <a:rPr lang="en-US" dirty="0"/>
              <a:t>() { …   return item;    }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setItem</a:t>
            </a:r>
            <a:r>
              <a:rPr lang="en-US" dirty="0"/>
              <a:t>(String n) { </a:t>
            </a:r>
            <a:r>
              <a:rPr lang="en-US" dirty="0" err="1"/>
              <a:t>item.setValue</a:t>
            </a:r>
            <a:r>
              <a:rPr lang="en-US" dirty="0"/>
              <a:t>(n);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934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setup the </a:t>
            </a:r>
            <a:r>
              <a:rPr lang="en-US" dirty="0" err="1"/>
              <a:t>recyclerview</a:t>
            </a:r>
            <a:r>
              <a:rPr lang="en-US" dirty="0"/>
              <a:t> like normal.  No need for listeners or callbacks.</a:t>
            </a:r>
          </a:p>
          <a:p>
            <a:r>
              <a:rPr lang="en-US" dirty="0"/>
              <a:t>Setup the adapter like normal with two changes (no listeners/callbacks needed)</a:t>
            </a:r>
          </a:p>
          <a:p>
            <a:r>
              <a:rPr lang="en-US" dirty="0"/>
              <a:t>First the constructor needs the fragment/activity info, so we can setup a the providers in the constructor.</a:t>
            </a:r>
          </a:p>
          <a:p>
            <a:pPr marL="0" indent="0">
              <a:buNone/>
            </a:pPr>
            <a:r>
              <a:rPr lang="en-US" dirty="0" err="1"/>
              <a:t>mViewModel</a:t>
            </a:r>
            <a:r>
              <a:rPr lang="en-US" dirty="0"/>
              <a:t> = new </a:t>
            </a:r>
            <a:r>
              <a:rPr lang="en-US" dirty="0" err="1"/>
              <a:t>ViewModelProvider</a:t>
            </a:r>
            <a:r>
              <a:rPr lang="en-US" dirty="0"/>
              <a:t>(</a:t>
            </a:r>
            <a:r>
              <a:rPr lang="en-US" dirty="0" err="1"/>
              <a:t>requireActivity</a:t>
            </a:r>
            <a:r>
              <a:rPr lang="en-US" dirty="0"/>
              <a:t>()).get(</a:t>
            </a:r>
            <a:r>
              <a:rPr lang="en-US" dirty="0" err="1"/>
              <a:t>DataViewModel.class</a:t>
            </a:r>
            <a:r>
              <a:rPr lang="en-US" dirty="0"/>
              <a:t>);</a:t>
            </a:r>
          </a:p>
          <a:p>
            <a:r>
              <a:rPr lang="en-US" dirty="0"/>
              <a:t>And the </a:t>
            </a:r>
            <a:r>
              <a:rPr lang="en-US" dirty="0" err="1"/>
              <a:t>ViewHolder</a:t>
            </a:r>
            <a:r>
              <a:rPr lang="en-US" dirty="0"/>
              <a:t> needs </a:t>
            </a:r>
            <a:r>
              <a:rPr lang="en-US" dirty="0" err="1"/>
              <a:t>ViewModel</a:t>
            </a:r>
            <a:r>
              <a:rPr lang="en-US" dirty="0"/>
              <a:t> passed to it (instead of a listener/callback).</a:t>
            </a:r>
          </a:p>
          <a:p>
            <a:pPr marL="457200" lvl="1" indent="0">
              <a:buNone/>
            </a:pPr>
            <a:r>
              <a:rPr lang="en-US" dirty="0"/>
              <a:t>public </a:t>
            </a:r>
            <a:r>
              <a:rPr lang="en-US" dirty="0" err="1"/>
              <a:t>ViewHolder</a:t>
            </a:r>
            <a:r>
              <a:rPr lang="en-US" dirty="0"/>
              <a:t>(View </a:t>
            </a:r>
            <a:r>
              <a:rPr lang="en-US" dirty="0" err="1"/>
              <a:t>view</a:t>
            </a:r>
            <a:r>
              <a:rPr lang="en-US" dirty="0"/>
              <a:t>, final </a:t>
            </a:r>
            <a:r>
              <a:rPr lang="en-US" dirty="0" err="1"/>
              <a:t>DataViewModel</a:t>
            </a:r>
            <a:r>
              <a:rPr lang="en-US" dirty="0"/>
              <a:t> </a:t>
            </a:r>
            <a:r>
              <a:rPr lang="en-US" dirty="0" err="1"/>
              <a:t>mViewModel</a:t>
            </a:r>
            <a:r>
              <a:rPr lang="en-US" dirty="0"/>
              <a:t>) {</a:t>
            </a:r>
          </a:p>
          <a:p>
            <a:pPr lvl="1"/>
            <a:r>
              <a:rPr lang="en-US" dirty="0"/>
              <a:t>in the </a:t>
            </a:r>
            <a:r>
              <a:rPr lang="en-US" dirty="0" err="1"/>
              <a:t>onClick</a:t>
            </a:r>
            <a:r>
              <a:rPr lang="en-US" dirty="0"/>
              <a:t> we call set.</a:t>
            </a:r>
          </a:p>
          <a:p>
            <a:pPr lvl="1"/>
            <a:r>
              <a:rPr lang="en-US" dirty="0"/>
              <a:t>some like this</a:t>
            </a:r>
          </a:p>
          <a:p>
            <a:pPr marL="457200" lvl="1" indent="0">
              <a:buNone/>
            </a:pPr>
            <a:r>
              <a:rPr lang="en-US" dirty="0" err="1"/>
              <a:t>mViewModel.setItem</a:t>
            </a:r>
            <a:r>
              <a:rPr lang="en-US" dirty="0"/>
              <a:t>(</a:t>
            </a:r>
            <a:r>
              <a:rPr lang="en-US" dirty="0" err="1"/>
              <a:t>mName.getTag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9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the easy part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the adapter triggers the observers!</a:t>
            </a:r>
          </a:p>
          <a:p>
            <a:endParaRPr lang="en-US" dirty="0"/>
          </a:p>
          <a:p>
            <a:r>
              <a:rPr lang="en-US" dirty="0" err="1"/>
              <a:t>MainActivity</a:t>
            </a:r>
            <a:r>
              <a:rPr lang="en-US" dirty="0"/>
              <a:t> and/or fragments will be triggered to do things via the standard observer code.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MainActivity</a:t>
            </a:r>
            <a:r>
              <a:rPr lang="en-US" dirty="0"/>
              <a:t> it could change the fragment or something else.  </a:t>
            </a:r>
          </a:p>
          <a:p>
            <a:pPr lvl="1"/>
            <a:r>
              <a:rPr lang="en-US" dirty="0"/>
              <a:t>In the Fragment, dialog box can easy be called.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we have escaped "Callback hell".</a:t>
            </a:r>
          </a:p>
        </p:txBody>
      </p:sp>
    </p:spTree>
    <p:extLst>
      <p:ext uri="{BB962C8B-B14F-4D97-AF65-F5344CB8AC3E}">
        <p14:creationId xmlns:p14="http://schemas.microsoft.com/office/powerpoint/2010/main" val="26921841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adapter and </a:t>
            </a:r>
            <a:r>
              <a:rPr lang="en-US" dirty="0" err="1"/>
              <a:t>modelview</a:t>
            </a:r>
            <a:r>
              <a:rPr lang="en-US" dirty="0"/>
              <a:t>/</a:t>
            </a:r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place an observer in the adapter, it will also be triggered.</a:t>
            </a:r>
          </a:p>
          <a:p>
            <a:r>
              <a:rPr lang="en-US" dirty="0"/>
              <a:t>it can then update the data in </a:t>
            </a:r>
            <a:r>
              <a:rPr lang="en-US" dirty="0" err="1"/>
              <a:t>recyclerview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This is the point of the observers</a:t>
            </a:r>
          </a:p>
          <a:p>
            <a:pPr lvl="1"/>
            <a:r>
              <a:rPr lang="en-US" dirty="0"/>
              <a:t>set the data in one place and everywhere else is notified.</a:t>
            </a:r>
          </a:p>
        </p:txBody>
      </p:sp>
    </p:spTree>
    <p:extLst>
      <p:ext uri="{BB962C8B-B14F-4D97-AF65-F5344CB8AC3E}">
        <p14:creationId xmlns:p14="http://schemas.microsoft.com/office/powerpoint/2010/main" val="80734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programming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(2)</a:t>
            </a:r>
          </a:p>
          <a:p>
            <a:pPr lvl="1" eaLnBrk="1" hangingPunct="1"/>
            <a:r>
              <a:rPr lang="en-US" altLang="en-US"/>
              <a:t>a program had two+ vectors to add together</a:t>
            </a:r>
          </a:p>
          <a:p>
            <a:pPr lvl="2" eaLnBrk="1" hangingPunct="1"/>
            <a:r>
              <a:rPr lang="en-US" altLang="en-US"/>
              <a:t>It spawns (new processes or threads) equal to the length of the vector.  </a:t>
            </a:r>
          </a:p>
          <a:p>
            <a:pPr lvl="3" eaLnBrk="1" hangingPunct="1"/>
            <a:r>
              <a:rPr lang="en-US" altLang="en-US"/>
              <a:t>Each new process/thread now adds one row of the vectors together and returns the result.  The process/threads new end, leaving the original program with the result.</a:t>
            </a:r>
          </a:p>
          <a:p>
            <a:pPr lvl="2" eaLnBrk="1" hangingPunct="1"/>
            <a:r>
              <a:rPr lang="en-US" altLang="en-US"/>
              <a:t>With the exception of overhead, the vector is multiplied together in a time of 1, instead a time of N (where n is the length of the vector)</a:t>
            </a:r>
          </a:p>
        </p:txBody>
      </p:sp>
    </p:spTree>
    <p:extLst>
      <p:ext uri="{BB962C8B-B14F-4D97-AF65-F5344CB8AC3E}">
        <p14:creationId xmlns:p14="http://schemas.microsoft.com/office/powerpoint/2010/main" val="3764973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one last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combine this with the architecture navigation covered earlier</a:t>
            </a:r>
          </a:p>
          <a:p>
            <a:pPr lvl="1"/>
            <a:r>
              <a:rPr lang="en-US" dirty="0"/>
              <a:t>No more need for fragment transition managers.</a:t>
            </a:r>
          </a:p>
          <a:p>
            <a:pPr lvl="1"/>
            <a:r>
              <a:rPr lang="en-US" dirty="0"/>
              <a:t>Data is all passed along via the model view/live data.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Your code gets simpler and far easy to understand.</a:t>
            </a:r>
          </a:p>
          <a:p>
            <a:pPr lvl="1"/>
            <a:r>
              <a:rPr lang="en-US" dirty="0"/>
              <a:t>And hopefully easier for you to write as well.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come back to "</a:t>
            </a:r>
            <a:r>
              <a:rPr lang="en-US"/>
              <a:t>Data persistence" , </a:t>
            </a:r>
            <a:r>
              <a:rPr lang="en-US" dirty="0"/>
              <a:t>observers make things so </a:t>
            </a:r>
            <a:r>
              <a:rPr lang="en-US"/>
              <a:t>much easier.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40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Similar in nature to launching new processes</a:t>
            </a:r>
          </a:p>
          <a:p>
            <a:pPr lvl="1">
              <a:defRPr/>
            </a:pPr>
            <a:r>
              <a:rPr lang="en-US" dirty="0"/>
              <a:t>Except, it in the same program, same process, has access to the same "global" variables in the program.</a:t>
            </a:r>
          </a:p>
          <a:p>
            <a:pPr lvl="1">
              <a:defRPr/>
            </a:pPr>
            <a:r>
              <a:rPr lang="en-US" dirty="0"/>
              <a:t>A process can have many threads.</a:t>
            </a:r>
          </a:p>
          <a:p>
            <a:pPr lvl="2">
              <a:defRPr/>
            </a:pPr>
            <a:r>
              <a:rPr lang="en-US" dirty="0"/>
              <a:t>for GUI interfaces: </a:t>
            </a:r>
          </a:p>
          <a:p>
            <a:pPr lvl="3">
              <a:defRPr/>
            </a:pPr>
            <a:r>
              <a:rPr lang="en-US" dirty="0"/>
              <a:t>main thread draws the screen.</a:t>
            </a:r>
          </a:p>
          <a:p>
            <a:pPr lvl="3">
              <a:defRPr/>
            </a:pPr>
            <a:r>
              <a:rPr lang="en-US" dirty="0"/>
              <a:t>A second thread to do calculations</a:t>
            </a:r>
          </a:p>
          <a:p>
            <a:pPr lvl="4">
              <a:defRPr/>
            </a:pPr>
            <a:r>
              <a:rPr lang="en-US" dirty="0"/>
              <a:t>This thread is used to avoid delays in redrawing the screen</a:t>
            </a:r>
          </a:p>
          <a:p>
            <a:pPr lvl="3">
              <a:defRPr/>
            </a:pPr>
            <a:r>
              <a:rPr lang="en-US" dirty="0"/>
              <a:t>More threads to deal with events, such as menu and buttons clicks.</a:t>
            </a:r>
          </a:p>
        </p:txBody>
      </p:sp>
    </p:spTree>
    <p:extLst>
      <p:ext uri="{BB962C8B-B14F-4D97-AF65-F5344CB8AC3E}">
        <p14:creationId xmlns:p14="http://schemas.microsoft.com/office/powerpoint/2010/main" val="197604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When a java program starts, it gets one thread (the main execute line of the program)</a:t>
            </a:r>
          </a:p>
          <a:p>
            <a:pPr>
              <a:defRPr/>
            </a:pPr>
            <a:r>
              <a:rPr lang="en-US" dirty="0"/>
              <a:t>By extending the thread class, you can add more threads or implements </a:t>
            </a:r>
            <a:r>
              <a:rPr lang="en-US" dirty="0" err="1"/>
              <a:t>runnable</a:t>
            </a:r>
            <a:r>
              <a:rPr lang="en-US" dirty="0"/>
              <a:t> in your class</a:t>
            </a:r>
          </a:p>
          <a:p>
            <a:pPr lvl="1">
              <a:defRPr/>
            </a:pPr>
            <a:r>
              <a:rPr lang="en-US" dirty="0"/>
              <a:t>the void run method must be implemented for either approach.</a:t>
            </a:r>
          </a:p>
        </p:txBody>
      </p:sp>
      <p:pic>
        <p:nvPicPr>
          <p:cNvPr id="3584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1269" y="1887860"/>
            <a:ext cx="5604120" cy="4394741"/>
          </a:xfrm>
        </p:spPr>
      </p:pic>
    </p:spTree>
    <p:extLst>
      <p:ext uri="{BB962C8B-B14F-4D97-AF65-F5344CB8AC3E}">
        <p14:creationId xmlns:p14="http://schemas.microsoft.com/office/powerpoint/2010/main" val="115740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en-US" dirty="0"/>
              <a:t>Class </a:t>
            </a:r>
            <a:r>
              <a:rPr lang="en-US" dirty="0" err="1"/>
              <a:t>myThread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extends Thread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   //variables, whatever</a:t>
            </a:r>
          </a:p>
          <a:p>
            <a:pPr>
              <a:buNone/>
              <a:defRPr/>
            </a:pPr>
            <a:r>
              <a:rPr lang="en-US" dirty="0"/>
              <a:t>   </a:t>
            </a:r>
            <a:r>
              <a:rPr lang="en-US" dirty="0" err="1"/>
              <a:t>myThread</a:t>
            </a:r>
            <a:r>
              <a:rPr lang="en-US" dirty="0"/>
              <a:t>() {</a:t>
            </a:r>
          </a:p>
          <a:p>
            <a:pPr>
              <a:buNone/>
              <a:defRPr/>
            </a:pPr>
            <a:r>
              <a:rPr lang="en-US" dirty="0"/>
              <a:t>	//constructor class if needed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   public void run()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	//called when the thread is started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en-US" dirty="0" err="1"/>
              <a:t>myThread</a:t>
            </a:r>
            <a:r>
              <a:rPr lang="en-US" dirty="0"/>
              <a:t> t = new </a:t>
            </a:r>
            <a:r>
              <a:rPr lang="en-US" dirty="0" err="1"/>
              <a:t>myThread</a:t>
            </a:r>
            <a:r>
              <a:rPr lang="en-US" dirty="0"/>
              <a:t>();</a:t>
            </a:r>
          </a:p>
          <a:p>
            <a:pPr>
              <a:buNone/>
              <a:defRPr/>
            </a:pPr>
            <a:r>
              <a:rPr lang="en-US" dirty="0" err="1"/>
              <a:t>t.start</a:t>
            </a:r>
            <a:r>
              <a:rPr lang="en-US" dirty="0"/>
              <a:t>();  //new thread and calls run</a:t>
            </a:r>
          </a:p>
          <a:p>
            <a:pPr>
              <a:buNone/>
              <a:defRPr/>
            </a:pPr>
            <a:r>
              <a:rPr lang="en-US" dirty="0"/>
              <a:t>//this code continues to run</a:t>
            </a:r>
          </a:p>
          <a:p>
            <a:pPr>
              <a:buNone/>
              <a:defRPr/>
            </a:pPr>
            <a:r>
              <a:rPr lang="en-US" dirty="0"/>
              <a:t>//do something else, while thread is also running.</a:t>
            </a:r>
          </a:p>
          <a:p>
            <a:pPr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Note when execution the run method is done, the thread also ends.</a:t>
            </a:r>
          </a:p>
          <a:p>
            <a:pPr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3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 (3)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 second method exists, called implements, which creates a </a:t>
            </a:r>
            <a:r>
              <a:rPr lang="en-US" dirty="0" err="1"/>
              <a:t>runnable</a:t>
            </a:r>
            <a:r>
              <a:rPr lang="en-US" dirty="0"/>
              <a:t> object (</a:t>
            </a:r>
            <a:r>
              <a:rPr lang="en-US" dirty="0" err="1"/>
              <a:t>ie</a:t>
            </a:r>
            <a:r>
              <a:rPr lang="en-US" dirty="0"/>
              <a:t> a class with a threads), but may extend another class.</a:t>
            </a:r>
          </a:p>
          <a:p>
            <a:pPr>
              <a:buNone/>
              <a:defRPr/>
            </a:pPr>
            <a:r>
              <a:rPr lang="en-US" dirty="0"/>
              <a:t>class </a:t>
            </a:r>
            <a:r>
              <a:rPr lang="en-US" dirty="0" err="1"/>
              <a:t>myClass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implements </a:t>
            </a:r>
            <a:r>
              <a:rPr lang="en-US" dirty="0" err="1">
                <a:solidFill>
                  <a:srgbClr val="FF0000"/>
                </a:solidFill>
              </a:rPr>
              <a:t>Runnable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    public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public void run()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		//do something with a</a:t>
            </a:r>
          </a:p>
          <a:p>
            <a:pPr>
              <a:buNone/>
              <a:defRPr/>
            </a:pPr>
            <a:r>
              <a:rPr lang="en-US" dirty="0"/>
              <a:t> 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  <a:p>
            <a:pPr>
              <a:buNone/>
              <a:defRPr/>
            </a:pPr>
            <a:r>
              <a:rPr lang="en-US" dirty="0" err="1"/>
              <a:t>myClass</a:t>
            </a:r>
            <a:r>
              <a:rPr lang="en-US" dirty="0"/>
              <a:t> t = new </a:t>
            </a:r>
            <a:r>
              <a:rPr lang="en-US" dirty="0" err="1"/>
              <a:t>myClass</a:t>
            </a:r>
            <a:r>
              <a:rPr lang="en-US" dirty="0"/>
              <a:t>;</a:t>
            </a:r>
          </a:p>
          <a:p>
            <a:pPr>
              <a:buNone/>
              <a:defRPr/>
            </a:pPr>
            <a:r>
              <a:rPr lang="en-US" dirty="0"/>
              <a:t>new </a:t>
            </a:r>
            <a:r>
              <a:rPr lang="en-US" dirty="0" err="1"/>
              <a:t>Thead</a:t>
            </a:r>
            <a:r>
              <a:rPr lang="en-US" dirty="0"/>
              <a:t>(t).start();  //new thread starts and calls run();</a:t>
            </a:r>
          </a:p>
          <a:p>
            <a:pPr>
              <a:buNone/>
              <a:defRPr/>
            </a:pP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t.a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6970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en-US"/>
              <a:t>Quick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import java.io.*;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import java.net.*;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public class </a:t>
            </a:r>
            <a:r>
              <a:rPr lang="en-US" sz="4200" b="1" dirty="0" err="1"/>
              <a:t>testThread</a:t>
            </a:r>
            <a:r>
              <a:rPr lang="en-US" sz="4200" b="1" dirty="0"/>
              <a:t> extends Thread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public </a:t>
            </a:r>
            <a:r>
              <a:rPr lang="en-US" sz="4200" b="1" dirty="0" err="1"/>
              <a:t>int</a:t>
            </a:r>
            <a:r>
              <a:rPr lang="en-US" sz="4200" b="1" dirty="0"/>
              <a:t> count;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public String name;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</a:t>
            </a:r>
            <a:r>
              <a:rPr lang="en-US" sz="4200" b="1" dirty="0" err="1"/>
              <a:t>testThread</a:t>
            </a:r>
            <a:r>
              <a:rPr lang="en-US" sz="4200" b="1" dirty="0"/>
              <a:t>(</a:t>
            </a:r>
            <a:r>
              <a:rPr lang="en-US" sz="4200" b="1" dirty="0" err="1"/>
              <a:t>int</a:t>
            </a:r>
            <a:r>
              <a:rPr lang="en-US" sz="4200" b="1" dirty="0"/>
              <a:t> </a:t>
            </a:r>
            <a:r>
              <a:rPr lang="en-US" sz="4200" b="1" dirty="0" err="1"/>
              <a:t>i</a:t>
            </a:r>
            <a:r>
              <a:rPr lang="en-US" sz="4200" b="1" dirty="0"/>
              <a:t>, String n)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  count = </a:t>
            </a:r>
            <a:r>
              <a:rPr lang="en-US" sz="4200" b="1" dirty="0" err="1"/>
              <a:t>i</a:t>
            </a:r>
            <a:r>
              <a:rPr lang="en-US" sz="4200" b="1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  name = n;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public void run()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 for (</a:t>
            </a:r>
            <a:r>
              <a:rPr lang="en-US" sz="4200" b="1" dirty="0" err="1"/>
              <a:t>int</a:t>
            </a:r>
            <a:r>
              <a:rPr lang="en-US" sz="4200" b="1" dirty="0"/>
              <a:t> </a:t>
            </a:r>
            <a:r>
              <a:rPr lang="en-US" sz="4200" b="1" dirty="0" err="1"/>
              <a:t>i</a:t>
            </a:r>
            <a:r>
              <a:rPr lang="en-US" sz="4200" b="1" dirty="0"/>
              <a:t> = 0; </a:t>
            </a:r>
            <a:r>
              <a:rPr lang="en-US" sz="4200" b="1" dirty="0" err="1"/>
              <a:t>i</a:t>
            </a:r>
            <a:r>
              <a:rPr lang="en-US" sz="4200" b="1" dirty="0"/>
              <a:t> &lt;count; </a:t>
            </a:r>
            <a:r>
              <a:rPr lang="en-US" sz="4200" b="1" dirty="0" err="1"/>
              <a:t>i</a:t>
            </a:r>
            <a:r>
              <a:rPr lang="en-US" sz="4200" b="1" dirty="0"/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   </a:t>
            </a:r>
            <a:r>
              <a:rPr lang="en-US" sz="4200" b="1" dirty="0" err="1"/>
              <a:t>System.out.println</a:t>
            </a:r>
            <a:r>
              <a:rPr lang="en-US" sz="4200" b="1" dirty="0"/>
              <a:t>(name + " " + </a:t>
            </a:r>
            <a:r>
              <a:rPr lang="en-US" sz="4200" b="1" dirty="0" err="1"/>
              <a:t>i</a:t>
            </a:r>
            <a:r>
              <a:rPr lang="en-US" sz="42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1" dirty="0"/>
              <a:t>   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public static void main (String[] </a:t>
            </a:r>
            <a:r>
              <a:rPr lang="en-US" sz="1800" b="1" dirty="0" err="1"/>
              <a:t>args</a:t>
            </a:r>
            <a:r>
              <a:rPr lang="en-US" sz="1800" b="1" dirty="0"/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// declare the threads to run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testThread</a:t>
            </a:r>
            <a:r>
              <a:rPr lang="en-US" sz="1800" b="1" dirty="0"/>
              <a:t> t1 = new </a:t>
            </a:r>
            <a:r>
              <a:rPr lang="en-US" sz="1800" b="1" dirty="0" err="1"/>
              <a:t>testThread</a:t>
            </a:r>
            <a:r>
              <a:rPr lang="en-US" sz="1800" b="1" dirty="0"/>
              <a:t>(20,"P1");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testThread</a:t>
            </a:r>
            <a:r>
              <a:rPr lang="en-US" sz="1800" b="1" dirty="0"/>
              <a:t> t2 = new </a:t>
            </a:r>
            <a:r>
              <a:rPr lang="en-US" sz="1800" b="1" dirty="0" err="1"/>
              <a:t>testThread</a:t>
            </a:r>
            <a:r>
              <a:rPr lang="en-US" sz="1800" b="1" dirty="0"/>
              <a:t>(30,"P2");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testThread</a:t>
            </a:r>
            <a:r>
              <a:rPr lang="en-US" sz="1800" b="1" dirty="0"/>
              <a:t> t3 = new </a:t>
            </a:r>
            <a:r>
              <a:rPr lang="en-US" sz="1800" b="1" dirty="0" err="1"/>
              <a:t>testThread</a:t>
            </a:r>
            <a:r>
              <a:rPr lang="en-US" sz="1800" b="1" dirty="0"/>
              <a:t>(15,"P3");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// start the threads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t1.start();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t2.start();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t3.start();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for (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&lt;10; </a:t>
            </a:r>
            <a:r>
              <a:rPr lang="en-US" sz="1800" b="1" dirty="0" err="1"/>
              <a:t>i</a:t>
            </a:r>
            <a:r>
              <a:rPr lang="en-US" sz="1800" b="1" dirty="0"/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  </a:t>
            </a:r>
            <a:r>
              <a:rPr lang="en-US" sz="1800" b="1" dirty="0" err="1"/>
              <a:t>System.out.println</a:t>
            </a:r>
            <a:r>
              <a:rPr lang="en-US" sz="1800" b="1" dirty="0"/>
              <a:t>("main" + " " + </a:t>
            </a:r>
            <a:r>
              <a:rPr lang="en-US" sz="1800" b="1" dirty="0" err="1"/>
              <a:t>i</a:t>
            </a:r>
            <a:r>
              <a:rPr lang="en-US" sz="1800" b="1" dirty="0"/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6343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3468</Words>
  <Application>Microsoft Office PowerPoint</Application>
  <PresentationFormat>Widescreen</PresentationFormat>
  <Paragraphs>506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Aptos</vt:lpstr>
      <vt:lpstr>Aptos Display</vt:lpstr>
      <vt:lpstr>Arial</vt:lpstr>
      <vt:lpstr>Tahoma</vt:lpstr>
      <vt:lpstr>Wingdings</vt:lpstr>
      <vt:lpstr>Office Theme</vt:lpstr>
      <vt:lpstr>Cosc 5/4730</vt:lpstr>
      <vt:lpstr>Concurrent programming</vt:lpstr>
      <vt:lpstr>Concurrent programming</vt:lpstr>
      <vt:lpstr>Concurrent programming (2)</vt:lpstr>
      <vt:lpstr>Threading</vt:lpstr>
      <vt:lpstr>Java Threading</vt:lpstr>
      <vt:lpstr>Java Threading (2)</vt:lpstr>
      <vt:lpstr>Java Threading (3)</vt:lpstr>
      <vt:lpstr>Quick example</vt:lpstr>
      <vt:lpstr>Quick Example 2</vt:lpstr>
      <vt:lpstr>But…</vt:lpstr>
      <vt:lpstr>updating the UI from a "Thread"</vt:lpstr>
      <vt:lpstr>Messages.</vt:lpstr>
      <vt:lpstr>Simple messages</vt:lpstr>
      <vt:lpstr>Simple messages</vt:lpstr>
      <vt:lpstr>Message with a little information.</vt:lpstr>
      <vt:lpstr>information messages</vt:lpstr>
      <vt:lpstr>Sending lots of information.</vt:lpstr>
      <vt:lpstr>Sending lots of information</vt:lpstr>
      <vt:lpstr>A note on threads</vt:lpstr>
      <vt:lpstr>Example</vt:lpstr>
      <vt:lpstr>Kotlin and threads.</vt:lpstr>
      <vt:lpstr>runOnUiThread methods</vt:lpstr>
      <vt:lpstr>Using the handler to get to main thread.</vt:lpstr>
      <vt:lpstr>Lastly, running a thread "later"</vt:lpstr>
      <vt:lpstr>callbacks/interfaces, and listeners</vt:lpstr>
      <vt:lpstr>As a reminder</vt:lpstr>
      <vt:lpstr>PowerPoint Presentation</vt:lpstr>
      <vt:lpstr>Callback/interface vs listener</vt:lpstr>
      <vt:lpstr>Interface/callback</vt:lpstr>
      <vt:lpstr>Listener</vt:lpstr>
      <vt:lpstr>Callback/listener “hell”</vt:lpstr>
      <vt:lpstr>Adapter code first</vt:lpstr>
      <vt:lpstr>Fragment and Activity Code</vt:lpstr>
      <vt:lpstr>ModelView and liveData</vt:lpstr>
      <vt:lpstr>First modelview and liveData</vt:lpstr>
      <vt:lpstr>Next</vt:lpstr>
      <vt:lpstr>Now the easy part</vt:lpstr>
      <vt:lpstr>adapter and modelview/livedata</vt:lpstr>
      <vt:lpstr>And one last note.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1</cp:revision>
  <dcterms:created xsi:type="dcterms:W3CDTF">2025-08-19T15:18:27Z</dcterms:created>
  <dcterms:modified xsi:type="dcterms:W3CDTF">2025-08-19T15:45:41Z</dcterms:modified>
</cp:coreProperties>
</file>